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x="18288000" cy="10287000"/>
  <p:notesSz cx="6858000" cy="9144000"/>
  <p:embeddedFontLst>
    <p:embeddedFont>
      <p:font typeface="Aileron" charset="1" panose="00000500000000000000"/>
      <p:regular r:id="rId31"/>
    </p:embeddedFont>
    <p:embeddedFont>
      <p:font typeface="Aileron Bold" charset="1" panose="000008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fonts/font31.fntdata" Type="http://schemas.openxmlformats.org/officeDocument/2006/relationships/font"/><Relationship Id="rId32" Target="fonts/font32.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2.sv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0185" y="597314"/>
            <a:ext cx="3516876" cy="431386"/>
            <a:chOff x="0" y="0"/>
            <a:chExt cx="4689168" cy="575182"/>
          </a:xfrm>
        </p:grpSpPr>
        <p:sp>
          <p:nvSpPr>
            <p:cNvPr name="Freeform 3" id="3"/>
            <p:cNvSpPr/>
            <p:nvPr/>
          </p:nvSpPr>
          <p:spPr>
            <a:xfrm flipH="false" flipV="false" rot="0">
              <a:off x="0" y="0"/>
              <a:ext cx="564724" cy="575182"/>
            </a:xfrm>
            <a:custGeom>
              <a:avLst/>
              <a:gdLst/>
              <a:ahLst/>
              <a:cxnLst/>
              <a:rect r="r" b="b" t="t" l="l"/>
              <a:pathLst>
                <a:path h="575182" w="564724">
                  <a:moveTo>
                    <a:pt x="0" y="0"/>
                  </a:moveTo>
                  <a:lnTo>
                    <a:pt x="564724" y="0"/>
                  </a:lnTo>
                  <a:lnTo>
                    <a:pt x="564724" y="575182"/>
                  </a:lnTo>
                  <a:lnTo>
                    <a:pt x="0" y="5751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102795" y="74866"/>
              <a:ext cx="3586372" cy="415925"/>
            </a:xfrm>
            <a:prstGeom prst="rect">
              <a:avLst/>
            </a:prstGeom>
          </p:spPr>
          <p:txBody>
            <a:bodyPr anchor="t" rtlCol="false" tIns="0" lIns="0" bIns="0" rIns="0">
              <a:spAutoFit/>
            </a:bodyPr>
            <a:lstStyle/>
            <a:p>
              <a:pPr algn="l" marL="0" indent="0" lvl="0">
                <a:lnSpc>
                  <a:spcPts val="2400"/>
                </a:lnSpc>
                <a:spcBef>
                  <a:spcPct val="0"/>
                </a:spcBef>
              </a:pPr>
              <a:r>
                <a:rPr lang="en-US" sz="2000">
                  <a:solidFill>
                    <a:srgbClr val="000000"/>
                  </a:solidFill>
                  <a:latin typeface="Aileron"/>
                </a:rPr>
                <a:t>YPZ5011 - GAN</a:t>
              </a:r>
            </a:p>
          </p:txBody>
        </p:sp>
      </p:grpSp>
      <p:sp>
        <p:nvSpPr>
          <p:cNvPr name="Freeform 5" id="5"/>
          <p:cNvSpPr/>
          <p:nvPr/>
        </p:nvSpPr>
        <p:spPr>
          <a:xfrm flipH="false" flipV="false" rot="2151761">
            <a:off x="11331566" y="-4398832"/>
            <a:ext cx="10454404" cy="7622211"/>
          </a:xfrm>
          <a:custGeom>
            <a:avLst/>
            <a:gdLst/>
            <a:ahLst/>
            <a:cxnLst/>
            <a:rect r="r" b="b" t="t" l="l"/>
            <a:pathLst>
              <a:path h="7622211" w="10454404">
                <a:moveTo>
                  <a:pt x="0" y="0"/>
                </a:moveTo>
                <a:lnTo>
                  <a:pt x="10454405" y="0"/>
                </a:lnTo>
                <a:lnTo>
                  <a:pt x="10454405" y="7622212"/>
                </a:lnTo>
                <a:lnTo>
                  <a:pt x="0" y="76222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700000">
            <a:off x="-4939101" y="6712177"/>
            <a:ext cx="11422613" cy="8328123"/>
          </a:xfrm>
          <a:custGeom>
            <a:avLst/>
            <a:gdLst/>
            <a:ahLst/>
            <a:cxnLst/>
            <a:rect r="r" b="b" t="t" l="l"/>
            <a:pathLst>
              <a:path h="8328123" w="11422613">
                <a:moveTo>
                  <a:pt x="0" y="0"/>
                </a:moveTo>
                <a:lnTo>
                  <a:pt x="11422613" y="0"/>
                </a:lnTo>
                <a:lnTo>
                  <a:pt x="11422613" y="8328123"/>
                </a:lnTo>
                <a:lnTo>
                  <a:pt x="0" y="832812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5847766" y="2256660"/>
            <a:ext cx="6592467" cy="2111650"/>
          </a:xfrm>
          <a:custGeom>
            <a:avLst/>
            <a:gdLst/>
            <a:ahLst/>
            <a:cxnLst/>
            <a:rect r="r" b="b" t="t" l="l"/>
            <a:pathLst>
              <a:path h="2111650" w="6592467">
                <a:moveTo>
                  <a:pt x="0" y="0"/>
                </a:moveTo>
                <a:lnTo>
                  <a:pt x="6592468" y="0"/>
                </a:lnTo>
                <a:lnTo>
                  <a:pt x="6592468" y="2111649"/>
                </a:lnTo>
                <a:lnTo>
                  <a:pt x="0" y="2111649"/>
                </a:lnTo>
                <a:lnTo>
                  <a:pt x="0" y="0"/>
                </a:lnTo>
                <a:close/>
              </a:path>
            </a:pathLst>
          </a:custGeom>
          <a:blipFill>
            <a:blip r:embed="rId6"/>
            <a:stretch>
              <a:fillRect l="0" t="0" r="0" b="0"/>
            </a:stretch>
          </a:blipFill>
        </p:spPr>
      </p:sp>
      <p:sp>
        <p:nvSpPr>
          <p:cNvPr name="TextBox 8" id="8"/>
          <p:cNvSpPr txBox="true"/>
          <p:nvPr/>
        </p:nvSpPr>
        <p:spPr>
          <a:xfrm rot="0">
            <a:off x="3677060" y="5248275"/>
            <a:ext cx="10933879" cy="1571625"/>
          </a:xfrm>
          <a:prstGeom prst="rect">
            <a:avLst/>
          </a:prstGeom>
        </p:spPr>
        <p:txBody>
          <a:bodyPr anchor="t" rtlCol="false" tIns="0" lIns="0" bIns="0" rIns="0">
            <a:spAutoFit/>
          </a:bodyPr>
          <a:lstStyle/>
          <a:p>
            <a:pPr algn="ctr">
              <a:lnSpc>
                <a:spcPts val="6000"/>
              </a:lnSpc>
            </a:pPr>
            <a:r>
              <a:rPr lang="en-US" sz="6000">
                <a:solidFill>
                  <a:srgbClr val="000000"/>
                </a:solidFill>
                <a:latin typeface="Aileron"/>
              </a:rPr>
              <a:t>GENERATIVE ADVERSARIAL NETWORKS</a:t>
            </a:r>
          </a:p>
        </p:txBody>
      </p:sp>
      <p:sp>
        <p:nvSpPr>
          <p:cNvPr name="TextBox 9" id="9"/>
          <p:cNvSpPr txBox="true"/>
          <p:nvPr/>
        </p:nvSpPr>
        <p:spPr>
          <a:xfrm rot="0">
            <a:off x="14989721" y="9312068"/>
            <a:ext cx="3138094" cy="314325"/>
          </a:xfrm>
          <a:prstGeom prst="rect">
            <a:avLst/>
          </a:prstGeom>
        </p:spPr>
        <p:txBody>
          <a:bodyPr anchor="t" rtlCol="false" tIns="0" lIns="0" bIns="0" rIns="0">
            <a:spAutoFit/>
          </a:bodyPr>
          <a:lstStyle/>
          <a:p>
            <a:pPr algn="ctr" marL="0" indent="0" lvl="0">
              <a:lnSpc>
                <a:spcPts val="2400"/>
              </a:lnSpc>
              <a:spcBef>
                <a:spcPct val="0"/>
              </a:spcBef>
            </a:pPr>
            <a:r>
              <a:rPr lang="en-US" sz="2000">
                <a:solidFill>
                  <a:srgbClr val="000000"/>
                </a:solidFill>
                <a:latin typeface="Aileron Bold"/>
              </a:rPr>
              <a:t>Ahmet Utku ELİK</a:t>
            </a:r>
          </a:p>
        </p:txBody>
      </p:sp>
      <p:sp>
        <p:nvSpPr>
          <p:cNvPr name="TextBox 10" id="10"/>
          <p:cNvSpPr txBox="true"/>
          <p:nvPr/>
        </p:nvSpPr>
        <p:spPr>
          <a:xfrm rot="0">
            <a:off x="6372609" y="7172325"/>
            <a:ext cx="5542781" cy="530225"/>
          </a:xfrm>
          <a:prstGeom prst="rect">
            <a:avLst/>
          </a:prstGeom>
        </p:spPr>
        <p:txBody>
          <a:bodyPr anchor="t" rtlCol="false" tIns="0" lIns="0" bIns="0" rIns="0">
            <a:spAutoFit/>
          </a:bodyPr>
          <a:lstStyle/>
          <a:p>
            <a:pPr algn="ctr">
              <a:lnSpc>
                <a:spcPts val="3999"/>
              </a:lnSpc>
            </a:pPr>
            <a:r>
              <a:rPr lang="en-US" sz="3999">
                <a:solidFill>
                  <a:srgbClr val="000000"/>
                </a:solidFill>
                <a:latin typeface="Aileron"/>
              </a:rPr>
              <a:t>Image Super Resolution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Freeform 3" id="3"/>
          <p:cNvSpPr/>
          <p:nvPr/>
        </p:nvSpPr>
        <p:spPr>
          <a:xfrm flipH="false" flipV="false" rot="0">
            <a:off x="3767482" y="5306095"/>
            <a:ext cx="10753036" cy="4481119"/>
          </a:xfrm>
          <a:custGeom>
            <a:avLst/>
            <a:gdLst/>
            <a:ahLst/>
            <a:cxnLst/>
            <a:rect r="r" b="b" t="t" l="l"/>
            <a:pathLst>
              <a:path h="4481119" w="10753036">
                <a:moveTo>
                  <a:pt x="0" y="0"/>
                </a:moveTo>
                <a:lnTo>
                  <a:pt x="10753036" y="0"/>
                </a:lnTo>
                <a:lnTo>
                  <a:pt x="10753036" y="4481119"/>
                </a:lnTo>
                <a:lnTo>
                  <a:pt x="0" y="4481119"/>
                </a:lnTo>
                <a:lnTo>
                  <a:pt x="0" y="0"/>
                </a:lnTo>
                <a:close/>
              </a:path>
            </a:pathLst>
          </a:custGeom>
          <a:blipFill>
            <a:blip r:embed="rId2"/>
            <a:stretch>
              <a:fillRect l="0" t="0" r="0" b="0"/>
            </a:stretch>
          </a:blipFill>
        </p:spPr>
      </p:sp>
      <p:sp>
        <p:nvSpPr>
          <p:cNvPr name="TextBox 4" id="4"/>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SRCNN Mimarisi</a:t>
            </a:r>
          </a:p>
        </p:txBody>
      </p:sp>
      <p:sp>
        <p:nvSpPr>
          <p:cNvPr name="TextBox 5" id="5"/>
          <p:cNvSpPr txBox="true"/>
          <p:nvPr/>
        </p:nvSpPr>
        <p:spPr>
          <a:xfrm rot="0">
            <a:off x="1028700" y="1835185"/>
            <a:ext cx="16230600" cy="31851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    </a:t>
            </a:r>
            <a:r>
              <a:rPr lang="en-US" sz="2400">
                <a:solidFill>
                  <a:srgbClr val="000000"/>
                </a:solidFill>
                <a:latin typeface="Aileron Bold"/>
              </a:rPr>
              <a:t>3. Katmanlar:</a:t>
            </a:r>
          </a:p>
          <a:p>
            <a:pPr algn="just" marL="1036320" indent="-345440" lvl="2">
              <a:lnSpc>
                <a:spcPts val="3600"/>
              </a:lnSpc>
              <a:buFont typeface="Arial"/>
              <a:buChar char="⚬"/>
            </a:pPr>
            <a:r>
              <a:rPr lang="en-US" sz="2400">
                <a:solidFill>
                  <a:srgbClr val="000000"/>
                </a:solidFill>
                <a:latin typeface="Aileron Bold"/>
              </a:rPr>
              <a:t>Patch Extraction ve Feature Mapping: </a:t>
            </a:r>
            <a:r>
              <a:rPr lang="en-US" sz="2400">
                <a:solidFill>
                  <a:srgbClr val="000000"/>
                </a:solidFill>
                <a:latin typeface="Aileron"/>
              </a:rPr>
              <a:t>İlk konvolüsyon katmanı, görüntüden küçük yamalar çıkarır ve bu yamaların özelliklerini haritalar.</a:t>
            </a:r>
          </a:p>
          <a:p>
            <a:pPr algn="just" marL="1036320" indent="-345440" lvl="2">
              <a:lnSpc>
                <a:spcPts val="3600"/>
              </a:lnSpc>
              <a:buFont typeface="Arial"/>
              <a:buChar char="⚬"/>
            </a:pPr>
            <a:r>
              <a:rPr lang="en-US" sz="2400">
                <a:solidFill>
                  <a:srgbClr val="000000"/>
                </a:solidFill>
                <a:latin typeface="Aileron Bold"/>
              </a:rPr>
              <a:t>Non-Linear Mapping: </a:t>
            </a:r>
            <a:r>
              <a:rPr lang="en-US" sz="2400">
                <a:solidFill>
                  <a:srgbClr val="000000"/>
                </a:solidFill>
                <a:latin typeface="Aileron"/>
              </a:rPr>
              <a:t>İkinci konvolüsyon katmanı, haritalanan özellikleri doğrusal olmayan bir şekilde işler.</a:t>
            </a:r>
          </a:p>
          <a:p>
            <a:pPr algn="just" marL="1036320" indent="-345440" lvl="2">
              <a:lnSpc>
                <a:spcPts val="3600"/>
              </a:lnSpc>
              <a:buFont typeface="Arial"/>
              <a:buChar char="⚬"/>
            </a:pPr>
            <a:r>
              <a:rPr lang="en-US" sz="2400">
                <a:solidFill>
                  <a:srgbClr val="000000"/>
                </a:solidFill>
                <a:latin typeface="Aileron Bold"/>
              </a:rPr>
              <a:t>Reconstruction: </a:t>
            </a:r>
            <a:r>
              <a:rPr lang="en-US" sz="2400">
                <a:solidFill>
                  <a:srgbClr val="000000"/>
                </a:solidFill>
                <a:latin typeface="Aileron"/>
              </a:rPr>
              <a:t>Üçüncü konvolüsyon katmanı, işlenmiş özellik haritalarını birleştirerek yüksek çözünürlüklü görüntüyü oluşturur.</a:t>
            </a:r>
          </a:p>
          <a:p>
            <a:pPr algn="just">
              <a:lnSpc>
                <a:spcPts val="3600"/>
              </a:lnSpc>
            </a:pPr>
            <a:r>
              <a:rPr lang="en-US" sz="2400">
                <a:solidFill>
                  <a:srgbClr val="000000"/>
                </a:solidFill>
                <a:latin typeface="Aileron"/>
              </a:rPr>
              <a:t>    </a:t>
            </a:r>
            <a:r>
              <a:rPr lang="en-US" sz="2400">
                <a:solidFill>
                  <a:srgbClr val="000000"/>
                </a:solidFill>
                <a:latin typeface="Aileron Bold"/>
              </a:rPr>
              <a:t>4. Çıkış:</a:t>
            </a:r>
            <a:r>
              <a:rPr lang="en-US" sz="2400">
                <a:solidFill>
                  <a:srgbClr val="000000"/>
                </a:solidFill>
                <a:latin typeface="Aileron"/>
              </a:rPr>
              <a:t> Yüksek çözünürlüklü görüntü (HR image).</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Generative Adversarial Networks (GAN)</a:t>
            </a:r>
          </a:p>
        </p:txBody>
      </p:sp>
      <p:sp>
        <p:nvSpPr>
          <p:cNvPr name="TextBox 4" id="4"/>
          <p:cNvSpPr txBox="true"/>
          <p:nvPr/>
        </p:nvSpPr>
        <p:spPr>
          <a:xfrm rot="0">
            <a:off x="1028700" y="3482045"/>
            <a:ext cx="1093451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GAN’ın Temel Yapısı</a:t>
            </a:r>
          </a:p>
        </p:txBody>
      </p:sp>
      <p:sp>
        <p:nvSpPr>
          <p:cNvPr name="TextBox 5" id="5"/>
          <p:cNvSpPr txBox="true"/>
          <p:nvPr/>
        </p:nvSpPr>
        <p:spPr>
          <a:xfrm rot="0">
            <a:off x="1028700" y="1733667"/>
            <a:ext cx="16230600" cy="13563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GAN (Generative Adversarial Network), 2014 yılında Ian Goodfellow ve meslektaşları tarafından önerilen bir derin öğrenme modelidir. GAN'lar, iki sinir ağından oluşur: Üretici (Generator) ve Ayırt Edici (Discriminator). Bu iki ağ, birbiriyle rekabet eden bir oyun oynayarak öğrenir ve bu sayede yüksek kaliteli ve gerçekçi veri üretebilirler.</a:t>
            </a:r>
          </a:p>
        </p:txBody>
      </p:sp>
      <p:sp>
        <p:nvSpPr>
          <p:cNvPr name="TextBox 6" id="6"/>
          <p:cNvSpPr txBox="true"/>
          <p:nvPr/>
        </p:nvSpPr>
        <p:spPr>
          <a:xfrm rot="0">
            <a:off x="1028700" y="4053545"/>
            <a:ext cx="16230600" cy="2727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1. Üretici Ağ (Generator Network)</a:t>
            </a:r>
          </a:p>
          <a:p>
            <a:pPr algn="just">
              <a:lnSpc>
                <a:spcPts val="3600"/>
              </a:lnSpc>
            </a:pPr>
            <a:r>
              <a:rPr lang="en-US" sz="2400">
                <a:solidFill>
                  <a:srgbClr val="000000"/>
                </a:solidFill>
                <a:latin typeface="Aileron"/>
              </a:rPr>
              <a:t>Üretici ağ, gerçekçi veriler üretmeye çalışır. Bu veriler, gerçek verilerden ayırt edilemeyecek kadar benzer olmalıdır.</a:t>
            </a:r>
          </a:p>
          <a:p>
            <a:pPr algn="just">
              <a:lnSpc>
                <a:spcPts val="3600"/>
              </a:lnSpc>
            </a:pPr>
          </a:p>
          <a:p>
            <a:pPr algn="just">
              <a:lnSpc>
                <a:spcPts val="3600"/>
              </a:lnSpc>
            </a:pPr>
            <a:r>
              <a:rPr lang="en-US" sz="2400">
                <a:solidFill>
                  <a:srgbClr val="000000"/>
                </a:solidFill>
                <a:latin typeface="Aileron Bold"/>
              </a:rPr>
              <a:t>Giriş:</a:t>
            </a:r>
            <a:r>
              <a:rPr lang="en-US" sz="2400">
                <a:solidFill>
                  <a:srgbClr val="000000"/>
                </a:solidFill>
                <a:latin typeface="Aileron"/>
              </a:rPr>
              <a:t> Rastgele bir gürültü vektörü (genellikle Gauss dağılımı veya uniform dağılımından alınan rastgele değerler).</a:t>
            </a:r>
          </a:p>
          <a:p>
            <a:pPr algn="just">
              <a:lnSpc>
                <a:spcPts val="3600"/>
              </a:lnSpc>
            </a:pPr>
            <a:r>
              <a:rPr lang="en-US" sz="2400">
                <a:solidFill>
                  <a:srgbClr val="000000"/>
                </a:solidFill>
                <a:latin typeface="Aileron Bold"/>
              </a:rPr>
              <a:t>Çıkış:</a:t>
            </a:r>
            <a:r>
              <a:rPr lang="en-US" sz="2400">
                <a:solidFill>
                  <a:srgbClr val="000000"/>
                </a:solidFill>
                <a:latin typeface="Aileron"/>
              </a:rPr>
              <a:t> Gerçek veriyle aynı boyutlarda ve dağılımda olan sentetik (üretici) veri.</a:t>
            </a:r>
          </a:p>
          <a:p>
            <a:pPr algn="just">
              <a:lnSpc>
                <a:spcPts val="3600"/>
              </a:lnSpc>
            </a:pPr>
            <a:r>
              <a:rPr lang="en-US" sz="2400">
                <a:solidFill>
                  <a:srgbClr val="000000"/>
                </a:solidFill>
                <a:latin typeface="Aileron Bold"/>
              </a:rPr>
              <a:t>Görevi:</a:t>
            </a:r>
            <a:r>
              <a:rPr lang="en-US" sz="2400">
                <a:solidFill>
                  <a:srgbClr val="000000"/>
                </a:solidFill>
                <a:latin typeface="Aileron"/>
              </a:rPr>
              <a:t> Rastgele gürültüyü alıp, bunu anlamlı ve gerçekçi veriye dönüştürmek.</a:t>
            </a:r>
          </a:p>
        </p:txBody>
      </p:sp>
      <p:sp>
        <p:nvSpPr>
          <p:cNvPr name="TextBox 7" id="7"/>
          <p:cNvSpPr txBox="true"/>
          <p:nvPr/>
        </p:nvSpPr>
        <p:spPr>
          <a:xfrm rot="0">
            <a:off x="1028700" y="7105355"/>
            <a:ext cx="16230600" cy="2727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2. Ayırt Edici Ağ (Discriminator Network)</a:t>
            </a:r>
          </a:p>
          <a:p>
            <a:pPr algn="just">
              <a:lnSpc>
                <a:spcPts val="3600"/>
              </a:lnSpc>
            </a:pPr>
            <a:r>
              <a:rPr lang="en-US" sz="2400">
                <a:solidFill>
                  <a:srgbClr val="000000"/>
                </a:solidFill>
                <a:latin typeface="Aileron"/>
              </a:rPr>
              <a:t>Ayırt edici ağ, gelen verinin gerçek mi yoksa üretici ağ tarafından mı üretildiğini belirlemeye çalışır.</a:t>
            </a:r>
          </a:p>
          <a:p>
            <a:pPr algn="just">
              <a:lnSpc>
                <a:spcPts val="3600"/>
              </a:lnSpc>
            </a:pPr>
          </a:p>
          <a:p>
            <a:pPr algn="just">
              <a:lnSpc>
                <a:spcPts val="3600"/>
              </a:lnSpc>
            </a:pPr>
            <a:r>
              <a:rPr lang="en-US" sz="2400">
                <a:solidFill>
                  <a:srgbClr val="000000"/>
                </a:solidFill>
                <a:latin typeface="Aileron Bold"/>
              </a:rPr>
              <a:t>Giriş:</a:t>
            </a:r>
            <a:r>
              <a:rPr lang="en-US" sz="2400">
                <a:solidFill>
                  <a:srgbClr val="000000"/>
                </a:solidFill>
                <a:latin typeface="Aileron"/>
              </a:rPr>
              <a:t> Gerçek veri ve üretici ağ tarafından üretilen veri.</a:t>
            </a:r>
          </a:p>
          <a:p>
            <a:pPr algn="just">
              <a:lnSpc>
                <a:spcPts val="3600"/>
              </a:lnSpc>
            </a:pPr>
            <a:r>
              <a:rPr lang="en-US" sz="2400">
                <a:solidFill>
                  <a:srgbClr val="000000"/>
                </a:solidFill>
                <a:latin typeface="Aileron Bold"/>
              </a:rPr>
              <a:t>Çıkış:</a:t>
            </a:r>
            <a:r>
              <a:rPr lang="en-US" sz="2400">
                <a:solidFill>
                  <a:srgbClr val="000000"/>
                </a:solidFill>
                <a:latin typeface="Aileron"/>
              </a:rPr>
              <a:t> Verinin gerçek veya sahte olduğunu belirten bir olasılık skoru (0 ile 1 arasında).</a:t>
            </a:r>
          </a:p>
          <a:p>
            <a:pPr algn="just">
              <a:lnSpc>
                <a:spcPts val="3600"/>
              </a:lnSpc>
            </a:pPr>
            <a:r>
              <a:rPr lang="en-US" sz="2400">
                <a:solidFill>
                  <a:srgbClr val="000000"/>
                </a:solidFill>
                <a:latin typeface="Aileron Bold"/>
              </a:rPr>
              <a:t>Görevi:</a:t>
            </a:r>
            <a:r>
              <a:rPr lang="en-US" sz="2400">
                <a:solidFill>
                  <a:srgbClr val="000000"/>
                </a:solidFill>
                <a:latin typeface="Aileron"/>
              </a:rPr>
              <a:t> Üretici ağın ürettiği veriyi gerçek veriden ayırt edebilmek.</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GAN Öğrenme Süreci</a:t>
            </a:r>
          </a:p>
        </p:txBody>
      </p:sp>
      <p:sp>
        <p:nvSpPr>
          <p:cNvPr name="TextBox 4" id="4"/>
          <p:cNvSpPr txBox="true"/>
          <p:nvPr/>
        </p:nvSpPr>
        <p:spPr>
          <a:xfrm rot="0">
            <a:off x="1028700" y="1892229"/>
            <a:ext cx="16230600" cy="13563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GAN'ların eğitim süreci, üretici ve ayırt edici ağların birbirine karşı rekabet ettiği bir oyun şeklinde gerçekleşir. Bu süreç, üretici ağın gerçekçi veri üretme yeteneğini artırırken, ayırt edici ağın sahte veriyi tanıma yeteneğini de geliştirir. Eğitimin sonunda, üretici ağ çok gerçekçi veriler üretebilir hale gelir.</a:t>
            </a:r>
          </a:p>
        </p:txBody>
      </p:sp>
      <p:sp>
        <p:nvSpPr>
          <p:cNvPr name="TextBox 5" id="5"/>
          <p:cNvSpPr txBox="true"/>
          <p:nvPr/>
        </p:nvSpPr>
        <p:spPr>
          <a:xfrm rot="0">
            <a:off x="1028700" y="3881049"/>
            <a:ext cx="16230600" cy="18135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Gerçek veri örnekleri ve üretici ağ tarafından üretilen sahte veri örnekleri ayırt edici ağa beslenir.</a:t>
            </a:r>
          </a:p>
          <a:p>
            <a:pPr algn="just" marL="518160" indent="-259080" lvl="1">
              <a:lnSpc>
                <a:spcPts val="3600"/>
              </a:lnSpc>
              <a:buFont typeface="Arial"/>
              <a:buChar char="•"/>
            </a:pPr>
            <a:r>
              <a:rPr lang="en-US" sz="2400">
                <a:solidFill>
                  <a:srgbClr val="000000"/>
                </a:solidFill>
                <a:latin typeface="Aileron"/>
              </a:rPr>
              <a:t>Ayırt edici ağ, her iki veri seti için de gerçek mi sahte mi olduğuna dair olasılık skorları üretir.</a:t>
            </a:r>
          </a:p>
          <a:p>
            <a:pPr algn="just" marL="518160" indent="-259080" lvl="1">
              <a:lnSpc>
                <a:spcPts val="3600"/>
              </a:lnSpc>
              <a:buFont typeface="Arial"/>
              <a:buChar char="•"/>
            </a:pPr>
            <a:r>
              <a:rPr lang="en-US" sz="2400">
                <a:solidFill>
                  <a:srgbClr val="000000"/>
                </a:solidFill>
                <a:latin typeface="Aileron"/>
              </a:rPr>
              <a:t>Ayırt edici ağ, doğru sınıflandırma yapacak şekilde güncellenir (gerçek veriyi gerçek, sahte veriyi sahte olarak tanımlamak).</a:t>
            </a:r>
          </a:p>
        </p:txBody>
      </p:sp>
      <p:sp>
        <p:nvSpPr>
          <p:cNvPr name="TextBox 6" id="6"/>
          <p:cNvSpPr txBox="true"/>
          <p:nvPr/>
        </p:nvSpPr>
        <p:spPr>
          <a:xfrm rot="0">
            <a:off x="1028700" y="3515289"/>
            <a:ext cx="16230600" cy="441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1. Ayırt Edici Ağın Eğitimi</a:t>
            </a:r>
          </a:p>
        </p:txBody>
      </p:sp>
      <p:sp>
        <p:nvSpPr>
          <p:cNvPr name="TextBox 7" id="7"/>
          <p:cNvSpPr txBox="true"/>
          <p:nvPr/>
        </p:nvSpPr>
        <p:spPr>
          <a:xfrm rot="0">
            <a:off x="1028700" y="6382603"/>
            <a:ext cx="16230600" cy="13563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Rastgele bir gürültü vektörü üretici ağa beslenir ve sahte veri üretilir.</a:t>
            </a:r>
          </a:p>
          <a:p>
            <a:pPr algn="just" marL="518160" indent="-259080" lvl="1">
              <a:lnSpc>
                <a:spcPts val="3600"/>
              </a:lnSpc>
              <a:buFont typeface="Arial"/>
              <a:buChar char="•"/>
            </a:pPr>
            <a:r>
              <a:rPr lang="en-US" sz="2400">
                <a:solidFill>
                  <a:srgbClr val="000000"/>
                </a:solidFill>
                <a:latin typeface="Aileron"/>
              </a:rPr>
              <a:t>Bu sahte veri ayırt edici ağa beslenir.</a:t>
            </a:r>
          </a:p>
          <a:p>
            <a:pPr algn="just" marL="518160" indent="-259080" lvl="1">
              <a:lnSpc>
                <a:spcPts val="3600"/>
              </a:lnSpc>
              <a:buFont typeface="Arial"/>
              <a:buChar char="•"/>
            </a:pPr>
            <a:r>
              <a:rPr lang="en-US" sz="2400">
                <a:solidFill>
                  <a:srgbClr val="000000"/>
                </a:solidFill>
                <a:latin typeface="Aileron"/>
              </a:rPr>
              <a:t>Üretici ağ, ayırt edici ağı kandıracak şekilde güncellenir (sahte veriyi gerçek olarak sınıflandırmak).</a:t>
            </a:r>
          </a:p>
        </p:txBody>
      </p:sp>
      <p:sp>
        <p:nvSpPr>
          <p:cNvPr name="TextBox 8" id="8"/>
          <p:cNvSpPr txBox="true"/>
          <p:nvPr/>
        </p:nvSpPr>
        <p:spPr>
          <a:xfrm rot="0">
            <a:off x="1028700" y="6016843"/>
            <a:ext cx="16230600" cy="441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2. Üretici Ağın Eğitimi</a:t>
            </a:r>
          </a:p>
        </p:txBody>
      </p:sp>
      <p:sp>
        <p:nvSpPr>
          <p:cNvPr name="TextBox 9" id="9"/>
          <p:cNvSpPr txBox="true"/>
          <p:nvPr/>
        </p:nvSpPr>
        <p:spPr>
          <a:xfrm rot="0">
            <a:off x="1028700" y="8426957"/>
            <a:ext cx="16230600" cy="13563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Bu iki ağ, sırayla eğitilir ve her adımda birbirine karşı daha iyi performans göstermeye çalışır.</a:t>
            </a:r>
          </a:p>
          <a:p>
            <a:pPr algn="just" marL="518160" indent="-259080" lvl="1">
              <a:lnSpc>
                <a:spcPts val="3600"/>
              </a:lnSpc>
              <a:buFont typeface="Arial"/>
              <a:buChar char="•"/>
            </a:pPr>
            <a:r>
              <a:rPr lang="en-US" sz="2400">
                <a:solidFill>
                  <a:srgbClr val="000000"/>
                </a:solidFill>
                <a:latin typeface="Aileron"/>
              </a:rPr>
              <a:t>Üretici ağ, sahte veriyi daha gerçekçi hale getirmeye çalışırken, ayırt edici ağ bu sahte veriyi ayırt etmekte daha iyi hale gelir.</a:t>
            </a:r>
          </a:p>
        </p:txBody>
      </p:sp>
      <p:sp>
        <p:nvSpPr>
          <p:cNvPr name="TextBox 10" id="10"/>
          <p:cNvSpPr txBox="true"/>
          <p:nvPr/>
        </p:nvSpPr>
        <p:spPr>
          <a:xfrm rot="0">
            <a:off x="1028700" y="8061197"/>
            <a:ext cx="16230600" cy="441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3. Çekişmeli Döngü</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GAN Kullanmanın Avantajları</a:t>
            </a:r>
          </a:p>
        </p:txBody>
      </p:sp>
      <p:sp>
        <p:nvSpPr>
          <p:cNvPr name="TextBox 4" id="4"/>
          <p:cNvSpPr txBox="true"/>
          <p:nvPr/>
        </p:nvSpPr>
        <p:spPr>
          <a:xfrm rot="0">
            <a:off x="1028700" y="2669568"/>
            <a:ext cx="16230600" cy="8991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GAN'lar, gerçek veriden neredeyse ayırt edilemeyecek kadar gerçekçi veriler üretebilir.</a:t>
            </a:r>
          </a:p>
          <a:p>
            <a:pPr algn="just" marL="518160" indent="-259080" lvl="1">
              <a:lnSpc>
                <a:spcPts val="3600"/>
              </a:lnSpc>
              <a:buFont typeface="Arial"/>
              <a:buChar char="•"/>
            </a:pPr>
            <a:r>
              <a:rPr lang="en-US" sz="2400">
                <a:solidFill>
                  <a:srgbClr val="000000"/>
                </a:solidFill>
                <a:latin typeface="Aileron"/>
              </a:rPr>
              <a:t>Görüntü, ses, video gibi çeşitli veri türlerinde üstün performans gösterir.</a:t>
            </a:r>
          </a:p>
        </p:txBody>
      </p:sp>
      <p:sp>
        <p:nvSpPr>
          <p:cNvPr name="TextBox 5" id="5"/>
          <p:cNvSpPr txBox="true"/>
          <p:nvPr/>
        </p:nvSpPr>
        <p:spPr>
          <a:xfrm rot="0">
            <a:off x="1028700" y="2092392"/>
            <a:ext cx="16230600" cy="441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1. Gerçekçi Veri Üretimi</a:t>
            </a:r>
          </a:p>
        </p:txBody>
      </p:sp>
      <p:sp>
        <p:nvSpPr>
          <p:cNvPr name="TextBox 6" id="6"/>
          <p:cNvSpPr txBox="true"/>
          <p:nvPr/>
        </p:nvSpPr>
        <p:spPr>
          <a:xfrm rot="0">
            <a:off x="1028700" y="4424262"/>
            <a:ext cx="16230600" cy="8991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Eğitim verilerindeki çeşitliliği öğrenerek, yeni ve çeşitli örnekler üretebilirler.</a:t>
            </a:r>
          </a:p>
          <a:p>
            <a:pPr algn="just" marL="518160" indent="-259080" lvl="1">
              <a:lnSpc>
                <a:spcPts val="3600"/>
              </a:lnSpc>
              <a:buFont typeface="Arial"/>
              <a:buChar char="•"/>
            </a:pPr>
            <a:r>
              <a:rPr lang="en-US" sz="2400">
                <a:solidFill>
                  <a:srgbClr val="000000"/>
                </a:solidFill>
                <a:latin typeface="Aileron"/>
              </a:rPr>
              <a:t>Az sayıda veriyle bile çeşitlilik içeren büyük veri setleri oluşturulabilir.</a:t>
            </a:r>
          </a:p>
        </p:txBody>
      </p:sp>
      <p:sp>
        <p:nvSpPr>
          <p:cNvPr name="TextBox 7" id="7"/>
          <p:cNvSpPr txBox="true"/>
          <p:nvPr/>
        </p:nvSpPr>
        <p:spPr>
          <a:xfrm rot="0">
            <a:off x="1028700" y="3848952"/>
            <a:ext cx="16230600" cy="441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2. Veri Çeşitliliği</a:t>
            </a:r>
          </a:p>
        </p:txBody>
      </p:sp>
      <p:sp>
        <p:nvSpPr>
          <p:cNvPr name="TextBox 8" id="8"/>
          <p:cNvSpPr txBox="true"/>
          <p:nvPr/>
        </p:nvSpPr>
        <p:spPr>
          <a:xfrm rot="0">
            <a:off x="1028700" y="6174957"/>
            <a:ext cx="16230600" cy="8991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GAN'lar, girdilerdeki anlamlı paternleri ve yapıları öğrenerek, bunları ürettikleri verilere yansıtabilirler.</a:t>
            </a:r>
          </a:p>
          <a:p>
            <a:pPr algn="just" marL="518160" indent="-259080" lvl="1">
              <a:lnSpc>
                <a:spcPts val="3600"/>
              </a:lnSpc>
              <a:buFont typeface="Arial"/>
              <a:buChar char="•"/>
            </a:pPr>
            <a:r>
              <a:rPr lang="en-US" sz="2400">
                <a:solidFill>
                  <a:srgbClr val="000000"/>
                </a:solidFill>
                <a:latin typeface="Aileron"/>
              </a:rPr>
              <a:t>Bu, özellikle görsel ve dil modellerinde büyük avantaj sağlar.</a:t>
            </a:r>
          </a:p>
        </p:txBody>
      </p:sp>
      <p:sp>
        <p:nvSpPr>
          <p:cNvPr name="TextBox 9" id="9"/>
          <p:cNvSpPr txBox="true"/>
          <p:nvPr/>
        </p:nvSpPr>
        <p:spPr>
          <a:xfrm rot="0">
            <a:off x="1028700" y="5599647"/>
            <a:ext cx="16230600" cy="441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3. Anlamlı ve Yapılandırılmış Veri</a:t>
            </a:r>
          </a:p>
        </p:txBody>
      </p:sp>
      <p:sp>
        <p:nvSpPr>
          <p:cNvPr name="TextBox 10" id="10"/>
          <p:cNvSpPr txBox="true"/>
          <p:nvPr/>
        </p:nvSpPr>
        <p:spPr>
          <a:xfrm rot="0">
            <a:off x="1028700" y="7925652"/>
            <a:ext cx="16230600" cy="18135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ISR (Image Super Resolution): Düşük çözünürlüklü görüntülerden yüksek çözünürlüklü görüntüler elde etme.</a:t>
            </a:r>
          </a:p>
          <a:p>
            <a:pPr algn="just" marL="518160" indent="-259080" lvl="1">
              <a:lnSpc>
                <a:spcPts val="3600"/>
              </a:lnSpc>
              <a:buFont typeface="Arial"/>
              <a:buChar char="•"/>
            </a:pPr>
            <a:r>
              <a:rPr lang="en-US" sz="2400">
                <a:solidFill>
                  <a:srgbClr val="000000"/>
                </a:solidFill>
                <a:latin typeface="Aileron"/>
              </a:rPr>
              <a:t>Görüntü Üretimi: Gerçekçi yüzler, manzaralar, ve daha birçok türde görüntü üretme.</a:t>
            </a:r>
          </a:p>
          <a:p>
            <a:pPr algn="just" marL="518160" indent="-259080" lvl="1">
              <a:lnSpc>
                <a:spcPts val="3600"/>
              </a:lnSpc>
              <a:buFont typeface="Arial"/>
              <a:buChar char="•"/>
            </a:pPr>
            <a:r>
              <a:rPr lang="en-US" sz="2400">
                <a:solidFill>
                  <a:srgbClr val="000000"/>
                </a:solidFill>
                <a:latin typeface="Aileron"/>
              </a:rPr>
              <a:t>Veri Genişletme: Eğitim veri setlerini genişletme ve zenginleştirme.</a:t>
            </a:r>
          </a:p>
          <a:p>
            <a:pPr algn="just" marL="518160" indent="-259080" lvl="1">
              <a:lnSpc>
                <a:spcPts val="3600"/>
              </a:lnSpc>
              <a:buFont typeface="Arial"/>
              <a:buChar char="•"/>
            </a:pPr>
            <a:r>
              <a:rPr lang="en-US" sz="2400">
                <a:solidFill>
                  <a:srgbClr val="000000"/>
                </a:solidFill>
                <a:latin typeface="Aileron"/>
              </a:rPr>
              <a:t>Stilde Dönüşüm: Bir görüntüyü farklı bir stile dönüştürme (örneğin, gerçek bir fotoğrafı bir resim gibi görünmesi).</a:t>
            </a:r>
          </a:p>
        </p:txBody>
      </p:sp>
      <p:sp>
        <p:nvSpPr>
          <p:cNvPr name="TextBox 11" id="11"/>
          <p:cNvSpPr txBox="true"/>
          <p:nvPr/>
        </p:nvSpPr>
        <p:spPr>
          <a:xfrm rot="0">
            <a:off x="1028700" y="7350342"/>
            <a:ext cx="16230600" cy="441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4. Geniş Uygulama Alanı</a:t>
            </a: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ISR’da GAN Kullanımı</a:t>
            </a:r>
          </a:p>
        </p:txBody>
      </p:sp>
      <p:sp>
        <p:nvSpPr>
          <p:cNvPr name="TextBox 4" id="4"/>
          <p:cNvSpPr txBox="true"/>
          <p:nvPr/>
        </p:nvSpPr>
        <p:spPr>
          <a:xfrm rot="0">
            <a:off x="1028700" y="2198842"/>
            <a:ext cx="1093451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SRGAN (Super-Resolution Generative Adversarial Networks)</a:t>
            </a:r>
          </a:p>
        </p:txBody>
      </p:sp>
      <p:sp>
        <p:nvSpPr>
          <p:cNvPr name="TextBox 5" id="5"/>
          <p:cNvSpPr txBox="true"/>
          <p:nvPr/>
        </p:nvSpPr>
        <p:spPr>
          <a:xfrm rot="0">
            <a:off x="1028700" y="2704707"/>
            <a:ext cx="16230600" cy="13563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SRGAN (Super-Resolution Generative Adversarial Network), yüksek çözünürlüklü görüntüler üretmek için GAN (Generative Adversarial Network) yapısını kullanan bir modeldir. SRGAN, düşük çözünürlüklü görüntülerden (LR) yüksek çözünürlüklü görüntüler (HR) üretmek amacıyla özel olarak tasarlanmıştır.</a:t>
            </a:r>
          </a:p>
        </p:txBody>
      </p:sp>
      <p:sp>
        <p:nvSpPr>
          <p:cNvPr name="TextBox 6" id="6"/>
          <p:cNvSpPr txBox="true"/>
          <p:nvPr/>
        </p:nvSpPr>
        <p:spPr>
          <a:xfrm rot="0">
            <a:off x="1028700" y="4525426"/>
            <a:ext cx="1093451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SRGAN Yapısı</a:t>
            </a:r>
          </a:p>
        </p:txBody>
      </p:sp>
      <p:sp>
        <p:nvSpPr>
          <p:cNvPr name="TextBox 7" id="7"/>
          <p:cNvSpPr txBox="true"/>
          <p:nvPr/>
        </p:nvSpPr>
        <p:spPr>
          <a:xfrm rot="0">
            <a:off x="1028700" y="5720715"/>
            <a:ext cx="16230600" cy="36423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Giriş:</a:t>
            </a:r>
            <a:r>
              <a:rPr lang="en-US" sz="2400">
                <a:solidFill>
                  <a:srgbClr val="000000"/>
                </a:solidFill>
                <a:latin typeface="Aileron"/>
              </a:rPr>
              <a:t> Düşük çözünürlüklü bir görüntü.</a:t>
            </a:r>
          </a:p>
          <a:p>
            <a:pPr algn="just">
              <a:lnSpc>
                <a:spcPts val="3600"/>
              </a:lnSpc>
            </a:pPr>
            <a:r>
              <a:rPr lang="en-US" sz="2400">
                <a:solidFill>
                  <a:srgbClr val="000000"/>
                </a:solidFill>
                <a:latin typeface="Aileron Bold"/>
              </a:rPr>
              <a:t>Konvolüsyon Katmanları:</a:t>
            </a:r>
            <a:r>
              <a:rPr lang="en-US" sz="2400">
                <a:solidFill>
                  <a:srgbClr val="000000"/>
                </a:solidFill>
                <a:latin typeface="Aileron"/>
              </a:rPr>
              <a:t> Bir dizi konvolüsyon katmanı ile başlar ve ardından birkaç residual blok kullanılır. Bu bloklar, bilgiyi daha iyi koruyarak ve aktararak detayları daha iyi öğrenir.</a:t>
            </a:r>
          </a:p>
          <a:p>
            <a:pPr algn="just">
              <a:lnSpc>
                <a:spcPts val="3600"/>
              </a:lnSpc>
            </a:pPr>
            <a:r>
              <a:rPr lang="en-US" sz="2400">
                <a:solidFill>
                  <a:srgbClr val="000000"/>
                </a:solidFill>
                <a:latin typeface="Aileron Bold"/>
              </a:rPr>
              <a:t>Residual Blocks</a:t>
            </a:r>
            <a:r>
              <a:rPr lang="en-US" sz="2400">
                <a:solidFill>
                  <a:srgbClr val="000000"/>
                </a:solidFill>
                <a:latin typeface="Aileron"/>
              </a:rPr>
              <a:t>: Derin özellik öğrenme için residual bloklar kullanılır. Bu bloklar, girişin doğrudan çıkışa eklenmesiyle öğrenmeyi kolaylaştırır.</a:t>
            </a:r>
          </a:p>
          <a:p>
            <a:pPr algn="just">
              <a:lnSpc>
                <a:spcPts val="3600"/>
              </a:lnSpc>
            </a:pPr>
            <a:r>
              <a:rPr lang="en-US" sz="2400">
                <a:solidFill>
                  <a:srgbClr val="000000"/>
                </a:solidFill>
                <a:latin typeface="Aileron Bold"/>
              </a:rPr>
              <a:t>Up-sampling Katmanları:</a:t>
            </a:r>
            <a:r>
              <a:rPr lang="en-US" sz="2400">
                <a:solidFill>
                  <a:srgbClr val="000000"/>
                </a:solidFill>
                <a:latin typeface="Aileron"/>
              </a:rPr>
              <a:t> Up-sampling katmanları ile görüntünün çözünürlüğü artırılır. Bu katmanlar genellikle PixelShuffle gibi teknikler kullanarak çalışır.</a:t>
            </a:r>
          </a:p>
          <a:p>
            <a:pPr algn="just">
              <a:lnSpc>
                <a:spcPts val="3600"/>
              </a:lnSpc>
            </a:pPr>
            <a:r>
              <a:rPr lang="en-US" sz="2400">
                <a:solidFill>
                  <a:srgbClr val="000000"/>
                </a:solidFill>
                <a:latin typeface="Aileron Bold"/>
              </a:rPr>
              <a:t>Çıkış:</a:t>
            </a:r>
            <a:r>
              <a:rPr lang="en-US" sz="2400">
                <a:solidFill>
                  <a:srgbClr val="000000"/>
                </a:solidFill>
                <a:latin typeface="Aileron"/>
              </a:rPr>
              <a:t> Yüksek çözünürlüklü bir görüntü.</a:t>
            </a:r>
          </a:p>
        </p:txBody>
      </p:sp>
      <p:sp>
        <p:nvSpPr>
          <p:cNvPr name="TextBox 8" id="8"/>
          <p:cNvSpPr txBox="true"/>
          <p:nvPr/>
        </p:nvSpPr>
        <p:spPr>
          <a:xfrm rot="0">
            <a:off x="1028700" y="5215890"/>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1.  Üretici Ağ (Generator Network)</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Freeform 3" id="3"/>
          <p:cNvSpPr/>
          <p:nvPr/>
        </p:nvSpPr>
        <p:spPr>
          <a:xfrm flipH="false" flipV="false" rot="0">
            <a:off x="2674186" y="3355166"/>
            <a:ext cx="12939628" cy="3576668"/>
          </a:xfrm>
          <a:custGeom>
            <a:avLst/>
            <a:gdLst/>
            <a:ahLst/>
            <a:cxnLst/>
            <a:rect r="r" b="b" t="t" l="l"/>
            <a:pathLst>
              <a:path h="3576668" w="12939628">
                <a:moveTo>
                  <a:pt x="0" y="0"/>
                </a:moveTo>
                <a:lnTo>
                  <a:pt x="12939628" y="0"/>
                </a:lnTo>
                <a:lnTo>
                  <a:pt x="12939628" y="3576668"/>
                </a:lnTo>
                <a:lnTo>
                  <a:pt x="0" y="3576668"/>
                </a:lnTo>
                <a:lnTo>
                  <a:pt x="0" y="0"/>
                </a:lnTo>
                <a:close/>
              </a:path>
            </a:pathLst>
          </a:custGeom>
          <a:blipFill>
            <a:blip r:embed="rId2"/>
            <a:stretch>
              <a:fillRect l="0" t="0" r="0" b="0"/>
            </a:stretch>
          </a:blipFill>
        </p:spPr>
      </p:sp>
      <p:sp>
        <p:nvSpPr>
          <p:cNvPr name="TextBox 4" id="4"/>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SRGAN Üretici Ağ (Generator Network)</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Freeform 3" id="3"/>
          <p:cNvSpPr/>
          <p:nvPr/>
        </p:nvSpPr>
        <p:spPr>
          <a:xfrm flipH="false" flipV="false" rot="0">
            <a:off x="3041691" y="6490659"/>
            <a:ext cx="12204619" cy="2579049"/>
          </a:xfrm>
          <a:custGeom>
            <a:avLst/>
            <a:gdLst/>
            <a:ahLst/>
            <a:cxnLst/>
            <a:rect r="r" b="b" t="t" l="l"/>
            <a:pathLst>
              <a:path h="2579049" w="12204619">
                <a:moveTo>
                  <a:pt x="0" y="0"/>
                </a:moveTo>
                <a:lnTo>
                  <a:pt x="12204618" y="0"/>
                </a:lnTo>
                <a:lnTo>
                  <a:pt x="12204618" y="2579049"/>
                </a:lnTo>
                <a:lnTo>
                  <a:pt x="0" y="2579049"/>
                </a:lnTo>
                <a:lnTo>
                  <a:pt x="0" y="0"/>
                </a:lnTo>
                <a:close/>
              </a:path>
            </a:pathLst>
          </a:custGeom>
          <a:blipFill>
            <a:blip r:embed="rId2"/>
            <a:stretch>
              <a:fillRect l="0" t="0" r="0" b="0"/>
            </a:stretch>
          </a:blipFill>
        </p:spPr>
      </p:sp>
      <p:sp>
        <p:nvSpPr>
          <p:cNvPr name="TextBox 4" id="4"/>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SRGAN Yapısı</a:t>
            </a:r>
          </a:p>
        </p:txBody>
      </p:sp>
      <p:sp>
        <p:nvSpPr>
          <p:cNvPr name="TextBox 5" id="5"/>
          <p:cNvSpPr txBox="true"/>
          <p:nvPr/>
        </p:nvSpPr>
        <p:spPr>
          <a:xfrm rot="0">
            <a:off x="1028700" y="2479009"/>
            <a:ext cx="16230600" cy="31851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Giriş:</a:t>
            </a:r>
            <a:r>
              <a:rPr lang="en-US" sz="2400">
                <a:solidFill>
                  <a:srgbClr val="000000"/>
                </a:solidFill>
                <a:latin typeface="Aileron"/>
              </a:rPr>
              <a:t> Hem gerçek yüksek çözünürlüklü görüntüler hem de üretici ağ tarafından üretilen görüntüler.</a:t>
            </a:r>
          </a:p>
          <a:p>
            <a:pPr algn="just">
              <a:lnSpc>
                <a:spcPts val="3600"/>
              </a:lnSpc>
            </a:pPr>
            <a:r>
              <a:rPr lang="en-US" sz="2400">
                <a:solidFill>
                  <a:srgbClr val="000000"/>
                </a:solidFill>
                <a:latin typeface="Aileron Bold"/>
              </a:rPr>
              <a:t>Konvolüsyon Katmanları:</a:t>
            </a:r>
            <a:r>
              <a:rPr lang="en-US" sz="2400">
                <a:solidFill>
                  <a:srgbClr val="000000"/>
                </a:solidFill>
                <a:latin typeface="Aileron"/>
              </a:rPr>
              <a:t> Bir dizi konvolüsyon katmanı ile bu görüntülerden özellikler çıkarılır.</a:t>
            </a:r>
          </a:p>
          <a:p>
            <a:pPr algn="just">
              <a:lnSpc>
                <a:spcPts val="3600"/>
              </a:lnSpc>
            </a:pPr>
            <a:r>
              <a:rPr lang="en-US" sz="2400">
                <a:solidFill>
                  <a:srgbClr val="000000"/>
                </a:solidFill>
                <a:latin typeface="Aileron Bold"/>
              </a:rPr>
              <a:t>Tam Bağlantılı Katmanlar (Fully Connected Layers): </a:t>
            </a:r>
            <a:r>
              <a:rPr lang="en-US" sz="2400">
                <a:solidFill>
                  <a:srgbClr val="000000"/>
                </a:solidFill>
                <a:latin typeface="Aileron"/>
              </a:rPr>
              <a:t>Bu özellikler, görüntünün gerçek mi yoksa sahte mi olduğunu belirlemek için kullanılır.</a:t>
            </a:r>
          </a:p>
          <a:p>
            <a:pPr algn="just">
              <a:lnSpc>
                <a:spcPts val="3600"/>
              </a:lnSpc>
            </a:pPr>
            <a:r>
              <a:rPr lang="en-US" sz="2400">
                <a:solidFill>
                  <a:srgbClr val="000000"/>
                </a:solidFill>
                <a:latin typeface="Aileron Bold"/>
              </a:rPr>
              <a:t>Up-sampling Katmanları:</a:t>
            </a:r>
            <a:r>
              <a:rPr lang="en-US" sz="2400">
                <a:solidFill>
                  <a:srgbClr val="000000"/>
                </a:solidFill>
                <a:latin typeface="Aileron"/>
              </a:rPr>
              <a:t> Up-sampling katmanları ile görüntünün çözünürlüğü artırılır. Bu katmanlar genellikle PixelShuffle gibi teknikler kullanarak çalışır.</a:t>
            </a:r>
          </a:p>
          <a:p>
            <a:pPr algn="just">
              <a:lnSpc>
                <a:spcPts val="3600"/>
              </a:lnSpc>
            </a:pPr>
            <a:r>
              <a:rPr lang="en-US" sz="2400">
                <a:solidFill>
                  <a:srgbClr val="000000"/>
                </a:solidFill>
                <a:latin typeface="Aileron Bold"/>
              </a:rPr>
              <a:t>Çıkış:</a:t>
            </a:r>
            <a:r>
              <a:rPr lang="en-US" sz="2400">
                <a:solidFill>
                  <a:srgbClr val="000000"/>
                </a:solidFill>
                <a:latin typeface="Aileron"/>
              </a:rPr>
              <a:t> 0 (sahte) ile 1 (gerçek) arasında bir olasılık skoru.</a:t>
            </a:r>
          </a:p>
        </p:txBody>
      </p:sp>
      <p:sp>
        <p:nvSpPr>
          <p:cNvPr name="TextBox 6" id="6"/>
          <p:cNvSpPr txBox="true"/>
          <p:nvPr/>
        </p:nvSpPr>
        <p:spPr>
          <a:xfrm rot="0">
            <a:off x="1028700" y="1974184"/>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2. Ayırt Edici Ağ (Discriminator Network)</a:t>
            </a:r>
          </a:p>
        </p:txBody>
      </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SRGAN Eğitim Süreci</a:t>
            </a:r>
          </a:p>
        </p:txBody>
      </p:sp>
      <p:sp>
        <p:nvSpPr>
          <p:cNvPr name="TextBox 4" id="4"/>
          <p:cNvSpPr txBox="true"/>
          <p:nvPr/>
        </p:nvSpPr>
        <p:spPr>
          <a:xfrm rot="0">
            <a:off x="1028700" y="2954694"/>
            <a:ext cx="16230600" cy="18135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Gerçek yüksek çözünürlüklü görüntüler ve üretici ağ tarafından üretilen yüksek çözünürlüklü görüntüler ayırt edici ağa beslenir.</a:t>
            </a:r>
          </a:p>
          <a:p>
            <a:pPr algn="just">
              <a:lnSpc>
                <a:spcPts val="3600"/>
              </a:lnSpc>
            </a:pPr>
          </a:p>
          <a:p>
            <a:pPr algn="just" marL="518160" indent="-259080" lvl="1">
              <a:lnSpc>
                <a:spcPts val="3600"/>
              </a:lnSpc>
              <a:buFont typeface="Arial"/>
              <a:buChar char="•"/>
            </a:pPr>
            <a:r>
              <a:rPr lang="en-US" sz="2400">
                <a:solidFill>
                  <a:srgbClr val="000000"/>
                </a:solidFill>
                <a:latin typeface="Aileron"/>
              </a:rPr>
              <a:t>Ayırt edici ağ, her iki veri seti için de doğru sınıflandırma yapacak şekilde eğitilir.</a:t>
            </a:r>
          </a:p>
        </p:txBody>
      </p:sp>
      <p:sp>
        <p:nvSpPr>
          <p:cNvPr name="TextBox 5" id="5"/>
          <p:cNvSpPr txBox="true"/>
          <p:nvPr/>
        </p:nvSpPr>
        <p:spPr>
          <a:xfrm rot="0">
            <a:off x="1028700" y="2377479"/>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1.  Ayırt Edici Ağ (Discriminator Network) Eğitimi</a:t>
            </a:r>
          </a:p>
        </p:txBody>
      </p:sp>
      <p:sp>
        <p:nvSpPr>
          <p:cNvPr name="TextBox 6" id="6"/>
          <p:cNvSpPr txBox="true"/>
          <p:nvPr/>
        </p:nvSpPr>
        <p:spPr>
          <a:xfrm rot="0">
            <a:off x="1028700" y="6097944"/>
            <a:ext cx="16230600" cy="22707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Rastgele düşük çözünürlüklü görüntüler üretici ağa beslenir ve yüksek çözünürlüklü görüntüler üretilir.</a:t>
            </a:r>
          </a:p>
          <a:p>
            <a:pPr algn="just">
              <a:lnSpc>
                <a:spcPts val="3600"/>
              </a:lnSpc>
            </a:pPr>
          </a:p>
          <a:p>
            <a:pPr algn="just" marL="518160" indent="-259080" lvl="1">
              <a:lnSpc>
                <a:spcPts val="3600"/>
              </a:lnSpc>
              <a:buFont typeface="Arial"/>
              <a:buChar char="•"/>
            </a:pPr>
            <a:r>
              <a:rPr lang="en-US" sz="2400">
                <a:solidFill>
                  <a:srgbClr val="000000"/>
                </a:solidFill>
                <a:latin typeface="Aileron"/>
              </a:rPr>
              <a:t>Bu görüntüler ayırt edici ağa beslenir ve ayırt edici ağın sahteyi gerçek olarak sınıflandırması sağlanmaya çalışılır.</a:t>
            </a:r>
          </a:p>
          <a:p>
            <a:pPr algn="just">
              <a:lnSpc>
                <a:spcPts val="3600"/>
              </a:lnSpc>
            </a:pPr>
          </a:p>
          <a:p>
            <a:pPr algn="just" marL="518160" indent="-259080" lvl="1">
              <a:lnSpc>
                <a:spcPts val="3600"/>
              </a:lnSpc>
              <a:buFont typeface="Arial"/>
              <a:buChar char="•"/>
            </a:pPr>
            <a:r>
              <a:rPr lang="en-US" sz="2400">
                <a:solidFill>
                  <a:srgbClr val="000000"/>
                </a:solidFill>
                <a:latin typeface="Aileron"/>
              </a:rPr>
              <a:t>Üretici ağ, ayırt edici ağı kandıracak şekilde eğitilir.</a:t>
            </a:r>
          </a:p>
        </p:txBody>
      </p:sp>
      <p:sp>
        <p:nvSpPr>
          <p:cNvPr name="TextBox 7" id="7"/>
          <p:cNvSpPr txBox="true"/>
          <p:nvPr/>
        </p:nvSpPr>
        <p:spPr>
          <a:xfrm rot="0">
            <a:off x="1028700" y="5520729"/>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2.  Üretici Ağ (Generator Network) Eğitimi</a:t>
            </a:r>
          </a:p>
        </p:txBody>
      </p:sp>
    </p:spTree>
  </p:cSld>
  <p:clrMapOvr>
    <a:masterClrMapping/>
  </p:clrMapOvr>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graphicFrame>
        <p:nvGraphicFramePr>
          <p:cNvPr name="Table 3" id="3"/>
          <p:cNvGraphicFramePr>
            <a:graphicFrameLocks noGrp="true"/>
          </p:cNvGraphicFramePr>
          <p:nvPr/>
        </p:nvGraphicFramePr>
        <p:xfrm>
          <a:off x="1429252" y="2874176"/>
          <a:ext cx="15429496" cy="6200775"/>
        </p:xfrm>
        <a:graphic>
          <a:graphicData uri="http://schemas.openxmlformats.org/drawingml/2006/table">
            <a:tbl>
              <a:tblPr/>
              <a:tblGrid>
                <a:gridCol w="4079228"/>
                <a:gridCol w="4957489"/>
                <a:gridCol w="6392779"/>
              </a:tblGrid>
              <a:tr h="1025476">
                <a:tc>
                  <a:txBody>
                    <a:bodyPr anchor="t" rtlCol="false"/>
                    <a:lstStyle/>
                    <a:p>
                      <a:pPr algn="ctr">
                        <a:lnSpc>
                          <a:spcPts val="3500"/>
                        </a:lnSpc>
                        <a:defRPr/>
                      </a:pPr>
                      <a:r>
                        <a:rPr lang="en-US" sz="2500">
                          <a:solidFill>
                            <a:srgbClr val="000000"/>
                          </a:solidFill>
                          <a:latin typeface="Aileron Bold"/>
                        </a:rPr>
                        <a:t>Özellik</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c>
                  <a:txBody>
                    <a:bodyPr anchor="t" rtlCol="false"/>
                    <a:lstStyle/>
                    <a:p>
                      <a:pPr algn="ctr">
                        <a:lnSpc>
                          <a:spcPts val="3500"/>
                        </a:lnSpc>
                        <a:defRPr/>
                      </a:pPr>
                      <a:r>
                        <a:rPr lang="en-US" sz="2500">
                          <a:solidFill>
                            <a:srgbClr val="000000"/>
                          </a:solidFill>
                          <a:latin typeface="Aileron Bold"/>
                        </a:rPr>
                        <a:t>SRCNN</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c>
                  <a:txBody>
                    <a:bodyPr anchor="t" rtlCol="false"/>
                    <a:lstStyle/>
                    <a:p>
                      <a:pPr algn="ctr">
                        <a:lnSpc>
                          <a:spcPts val="3500"/>
                        </a:lnSpc>
                        <a:defRPr/>
                      </a:pPr>
                      <a:r>
                        <a:rPr lang="en-US" sz="2500">
                          <a:solidFill>
                            <a:srgbClr val="000000"/>
                          </a:solidFill>
                          <a:latin typeface="Aileron Bold"/>
                        </a:rPr>
                        <a:t>SRGAN</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r>
              <a:tr h="862550">
                <a:tc>
                  <a:txBody>
                    <a:bodyPr anchor="t" rtlCol="false"/>
                    <a:lstStyle/>
                    <a:p>
                      <a:pPr algn="ctr">
                        <a:lnSpc>
                          <a:spcPts val="3500"/>
                        </a:lnSpc>
                        <a:defRPr/>
                      </a:pPr>
                      <a:r>
                        <a:rPr lang="en-US" sz="2500">
                          <a:solidFill>
                            <a:srgbClr val="000000"/>
                          </a:solidFill>
                          <a:latin typeface="Aileron Bold"/>
                        </a:rPr>
                        <a:t>Model Yapısı</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Basit, 3 konvolüsyon katmanı</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Derin, residual bloklar ve iki ağ.</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862550">
                <a:tc>
                  <a:txBody>
                    <a:bodyPr anchor="t" rtlCol="false"/>
                    <a:lstStyle/>
                    <a:p>
                      <a:pPr algn="ctr">
                        <a:lnSpc>
                          <a:spcPts val="3500"/>
                        </a:lnSpc>
                        <a:defRPr/>
                      </a:pPr>
                      <a:r>
                        <a:rPr lang="en-US" sz="2500">
                          <a:solidFill>
                            <a:srgbClr val="000000"/>
                          </a:solidFill>
                          <a:latin typeface="Aileron Bold"/>
                        </a:rPr>
                        <a:t>Kayıp Fonksiyonu</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MSE (piksel bazlı)</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Perceptual loss ve adversarial loss</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862550">
                <a:tc>
                  <a:txBody>
                    <a:bodyPr anchor="t" rtlCol="false"/>
                    <a:lstStyle/>
                    <a:p>
                      <a:pPr algn="ctr">
                        <a:lnSpc>
                          <a:spcPts val="3500"/>
                        </a:lnSpc>
                        <a:defRPr/>
                      </a:pPr>
                      <a:r>
                        <a:rPr lang="en-US" sz="2500">
                          <a:solidFill>
                            <a:srgbClr val="000000"/>
                          </a:solidFill>
                          <a:latin typeface="Aileron Bold"/>
                        </a:rPr>
                        <a:t>Eğitim Süreci</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Deterministik</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Çekişmeli öğrenme (adversarial training)</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862550">
                <a:tc>
                  <a:txBody>
                    <a:bodyPr anchor="t" rtlCol="false"/>
                    <a:lstStyle/>
                    <a:p>
                      <a:pPr algn="ctr">
                        <a:lnSpc>
                          <a:spcPts val="3500"/>
                        </a:lnSpc>
                        <a:defRPr/>
                      </a:pPr>
                      <a:r>
                        <a:rPr lang="en-US" sz="2500">
                          <a:solidFill>
                            <a:srgbClr val="000000"/>
                          </a:solidFill>
                          <a:latin typeface="Aileron Bold"/>
                        </a:rPr>
                        <a:t>Görsel Kalite</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Orta, detaylarda sınırlı</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Üsütn, ince detaylar ve dokular için çok iyi</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862550">
                <a:tc>
                  <a:txBody>
                    <a:bodyPr anchor="t" rtlCol="false"/>
                    <a:lstStyle/>
                    <a:p>
                      <a:pPr algn="ctr">
                        <a:lnSpc>
                          <a:spcPts val="3500"/>
                        </a:lnSpc>
                        <a:defRPr/>
                      </a:pPr>
                      <a:r>
                        <a:rPr lang="en-US" sz="2500">
                          <a:solidFill>
                            <a:srgbClr val="000000"/>
                          </a:solidFill>
                          <a:latin typeface="Aileron Bold"/>
                        </a:rPr>
                        <a:t>Hesaplama Maliyeti</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Daha az</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Daha fazla</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862550">
                <a:tc>
                  <a:txBody>
                    <a:bodyPr anchor="t" rtlCol="false"/>
                    <a:lstStyle/>
                    <a:p>
                      <a:pPr algn="ctr">
                        <a:lnSpc>
                          <a:spcPts val="3500"/>
                        </a:lnSpc>
                        <a:defRPr/>
                      </a:pPr>
                      <a:r>
                        <a:rPr lang="en-US" sz="2500">
                          <a:solidFill>
                            <a:srgbClr val="000000"/>
                          </a:solidFill>
                          <a:latin typeface="Aileron Bold"/>
                        </a:rPr>
                        <a:t>Hız</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Daha hızlı</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3500"/>
                        </a:lnSpc>
                        <a:defRPr/>
                      </a:pPr>
                      <a:r>
                        <a:rPr lang="en-US" sz="2500">
                          <a:solidFill>
                            <a:srgbClr val="000000"/>
                          </a:solidFill>
                          <a:latin typeface="Aileron"/>
                        </a:rPr>
                        <a:t>Daha yavaş</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bl>
          </a:graphicData>
        </a:graphic>
      </p:graphicFrame>
      <p:sp>
        <p:nvSpPr>
          <p:cNvPr name="TextBox 4" id="4"/>
          <p:cNvSpPr txBox="true"/>
          <p:nvPr/>
        </p:nvSpPr>
        <p:spPr>
          <a:xfrm rot="0">
            <a:off x="1028700" y="1244609"/>
            <a:ext cx="13827128"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ISR Uygulamasında SRCNN ile SRGAN Arasındaki Farklar</a:t>
            </a:r>
          </a:p>
        </p:txBody>
      </p:sp>
    </p:spTree>
  </p:cSld>
  <p:clrMapOvr>
    <a:masterClrMapping/>
  </p:clrMapOvr>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Neden SRGAN Daha İyi Sonuç Vermekte</a:t>
            </a:r>
          </a:p>
        </p:txBody>
      </p:sp>
      <p:sp>
        <p:nvSpPr>
          <p:cNvPr name="TextBox 4" id="4"/>
          <p:cNvSpPr txBox="true"/>
          <p:nvPr/>
        </p:nvSpPr>
        <p:spPr>
          <a:xfrm rot="0">
            <a:off x="1028700" y="3997951"/>
            <a:ext cx="16230600" cy="8991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SRGAN, perceptual loss kullanarak görüntülerin insan algısına daha yakın olmasını sağlar. Bu, sadece piksel bazlı hatayı değil, aynı zamanda görüntüdeki yapısal ve görsel detayları da dikkate alır.</a:t>
            </a:r>
          </a:p>
        </p:txBody>
      </p:sp>
      <p:sp>
        <p:nvSpPr>
          <p:cNvPr name="TextBox 5" id="5"/>
          <p:cNvSpPr txBox="true"/>
          <p:nvPr/>
        </p:nvSpPr>
        <p:spPr>
          <a:xfrm rot="0">
            <a:off x="1028700" y="3487411"/>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1. Perceptual Loss</a:t>
            </a:r>
          </a:p>
        </p:txBody>
      </p:sp>
      <p:sp>
        <p:nvSpPr>
          <p:cNvPr name="TextBox 6" id="6"/>
          <p:cNvSpPr txBox="true"/>
          <p:nvPr/>
        </p:nvSpPr>
        <p:spPr>
          <a:xfrm rot="0">
            <a:off x="1028700" y="6059122"/>
            <a:ext cx="16230600" cy="8991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Üretici ağ ve ayırt edici ağ arasındaki çekişmeli öğrenme süreci, üretici ağın daha gerçekçi ve yüksek kaliteli görüntüler üretmesini sağlar. Bu süreç, görüntülerin daha doğal ve detaylı olmasına katkıda bulunur.</a:t>
            </a:r>
          </a:p>
        </p:txBody>
      </p:sp>
      <p:sp>
        <p:nvSpPr>
          <p:cNvPr name="TextBox 7" id="7"/>
          <p:cNvSpPr txBox="true"/>
          <p:nvPr/>
        </p:nvSpPr>
        <p:spPr>
          <a:xfrm rot="0">
            <a:off x="1028700" y="5548582"/>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2. Çekişmeli Öğrenme</a:t>
            </a:r>
          </a:p>
        </p:txBody>
      </p:sp>
      <p:sp>
        <p:nvSpPr>
          <p:cNvPr name="TextBox 8" id="8"/>
          <p:cNvSpPr txBox="true"/>
          <p:nvPr/>
        </p:nvSpPr>
        <p:spPr>
          <a:xfrm rot="0">
            <a:off x="1028700" y="8116522"/>
            <a:ext cx="16230600" cy="8991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Residual bloklar, derin ağların eğitilmesini ve daha karmaşık paternlerin öğrenilmesini kolaylaştırır. Bu, SRGAN'ın daha iyi performans göstermesinin ana nedenlerinden biridir.</a:t>
            </a:r>
          </a:p>
        </p:txBody>
      </p:sp>
      <p:sp>
        <p:nvSpPr>
          <p:cNvPr name="TextBox 9" id="9"/>
          <p:cNvSpPr txBox="true"/>
          <p:nvPr/>
        </p:nvSpPr>
        <p:spPr>
          <a:xfrm rot="0">
            <a:off x="1028700" y="7605982"/>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3. Residual Blocks</a:t>
            </a:r>
          </a:p>
        </p:txBody>
      </p:sp>
      <p:sp>
        <p:nvSpPr>
          <p:cNvPr name="TextBox 10" id="10"/>
          <p:cNvSpPr txBox="true"/>
          <p:nvPr/>
        </p:nvSpPr>
        <p:spPr>
          <a:xfrm rot="0">
            <a:off x="1028700" y="2070413"/>
            <a:ext cx="16230600" cy="8991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SRGAN, daha karmaşık yapısı ve gelişmiş kayıp fonksiyonları sayesinde, özellikle yüksek kaliteli ve gerçekçi görüntüler üretme konusunda SRCNN'den üstün performans gösterir.</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2213413"/>
            <a:ext cx="16230600" cy="18135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Image Super Resolution (ISR), düşük çözünürlüklü (low-resolution, LR) görüntülerden yüksek çözünürlüklü (high-resolution, HR) görüntüler elde etme sürecidir. ISR, görüntülerin detaylarını ve kalitesini artırmak için çeşitli algoritmalar ve teknikler kullanır. ISR'nin temel amacı, düşük çözünürlüklü bir görüntünün detaylarını ve keskinliğini artırarak daha net ve anlaşılır hale getirmektir.</a:t>
            </a:r>
          </a:p>
        </p:txBody>
      </p:sp>
      <p:sp>
        <p:nvSpPr>
          <p:cNvPr name="TextBox 4" id="4"/>
          <p:cNvSpPr txBox="true"/>
          <p:nvPr/>
        </p:nvSpPr>
        <p:spPr>
          <a:xfrm rot="0">
            <a:off x="1028700" y="1028700"/>
            <a:ext cx="7040949"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Image Super Resolution (ISR) </a:t>
            </a:r>
          </a:p>
        </p:txBody>
      </p:sp>
      <p:sp>
        <p:nvSpPr>
          <p:cNvPr name="TextBox 5" id="5"/>
          <p:cNvSpPr txBox="true"/>
          <p:nvPr/>
        </p:nvSpPr>
        <p:spPr>
          <a:xfrm rot="0">
            <a:off x="1028700" y="4796369"/>
            <a:ext cx="704094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Temel Kullanım Amaçları</a:t>
            </a:r>
          </a:p>
        </p:txBody>
      </p:sp>
      <p:sp>
        <p:nvSpPr>
          <p:cNvPr name="TextBox 6" id="6"/>
          <p:cNvSpPr txBox="true"/>
          <p:nvPr/>
        </p:nvSpPr>
        <p:spPr>
          <a:xfrm rot="0">
            <a:off x="1028700" y="5844119"/>
            <a:ext cx="16230600" cy="8991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Düşük çözünürlüklü görüntülerde kaybolan detayları geri kazanma.</a:t>
            </a:r>
          </a:p>
          <a:p>
            <a:pPr algn="just" marL="518160" indent="-259080" lvl="1">
              <a:lnSpc>
                <a:spcPts val="3600"/>
              </a:lnSpc>
              <a:buFont typeface="Arial"/>
              <a:buChar char="•"/>
            </a:pPr>
            <a:r>
              <a:rPr lang="en-US" sz="2400">
                <a:solidFill>
                  <a:srgbClr val="000000"/>
                </a:solidFill>
                <a:latin typeface="Aileron"/>
              </a:rPr>
              <a:t>Görüntülerin daha net, keskin ve anlaşılır olmasını sağlama.</a:t>
            </a:r>
          </a:p>
        </p:txBody>
      </p:sp>
      <p:sp>
        <p:nvSpPr>
          <p:cNvPr name="TextBox 7" id="7"/>
          <p:cNvSpPr txBox="true"/>
          <p:nvPr/>
        </p:nvSpPr>
        <p:spPr>
          <a:xfrm rot="0">
            <a:off x="1028700" y="7512676"/>
            <a:ext cx="704094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Temel Kullanım Amaçları</a:t>
            </a:r>
          </a:p>
        </p:txBody>
      </p:sp>
      <p:sp>
        <p:nvSpPr>
          <p:cNvPr name="TextBox 8" id="8"/>
          <p:cNvSpPr txBox="true"/>
          <p:nvPr/>
        </p:nvSpPr>
        <p:spPr>
          <a:xfrm rot="0">
            <a:off x="1028700" y="8359140"/>
            <a:ext cx="16230600" cy="8991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Detaylı Görüntü Analizi:</a:t>
            </a:r>
            <a:r>
              <a:rPr lang="en-US" sz="2400">
                <a:solidFill>
                  <a:srgbClr val="000000"/>
                </a:solidFill>
                <a:latin typeface="Aileron"/>
              </a:rPr>
              <a:t> Daha yüksek çözünürlüklü görüntüler, daha fazla detay ve bilgi içerir, bu da analiz ve yorumlamada önemli avantajlar sağlar.</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SRCNN ve SRGAN Uygulama Alanları</a:t>
            </a:r>
          </a:p>
        </p:txBody>
      </p:sp>
      <p:sp>
        <p:nvSpPr>
          <p:cNvPr name="TextBox 4" id="4"/>
          <p:cNvSpPr txBox="true"/>
          <p:nvPr/>
        </p:nvSpPr>
        <p:spPr>
          <a:xfrm rot="0">
            <a:off x="1028700" y="2954694"/>
            <a:ext cx="16230600" cy="18135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Basit ve Hızlı Çözümler:</a:t>
            </a:r>
            <a:r>
              <a:rPr lang="en-US" sz="2400">
                <a:solidFill>
                  <a:srgbClr val="000000"/>
                </a:solidFill>
                <a:latin typeface="Aileron"/>
              </a:rPr>
              <a:t> Gerçek zamanlı uygulamalar ve hesaplama gücünün sınırlı olduğu durumlarda kullanılabilir.</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Temel Kalite İyileştirme: </a:t>
            </a:r>
            <a:r>
              <a:rPr lang="en-US" sz="2400">
                <a:solidFill>
                  <a:srgbClr val="000000"/>
                </a:solidFill>
                <a:latin typeface="Aileron"/>
              </a:rPr>
              <a:t>Orta düzeyde görsel kalite gerektiren görevlerde yeterlidir.</a:t>
            </a:r>
          </a:p>
        </p:txBody>
      </p:sp>
      <p:sp>
        <p:nvSpPr>
          <p:cNvPr name="TextBox 5" id="5"/>
          <p:cNvSpPr txBox="true"/>
          <p:nvPr/>
        </p:nvSpPr>
        <p:spPr>
          <a:xfrm rot="0">
            <a:off x="1028700" y="2377479"/>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1.  SRCNN</a:t>
            </a:r>
          </a:p>
        </p:txBody>
      </p:sp>
      <p:sp>
        <p:nvSpPr>
          <p:cNvPr name="TextBox 6" id="6"/>
          <p:cNvSpPr txBox="true"/>
          <p:nvPr/>
        </p:nvSpPr>
        <p:spPr>
          <a:xfrm rot="0">
            <a:off x="1028700" y="6097944"/>
            <a:ext cx="16230600" cy="22707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a:rPr>
              <a:t>Yüksek Kalite Gerektiren Uygulamalar: Tıbbi görüntüleme, uydu görüntüleme, fotoğraf iyileştirme gibi yüksek görsel kalite ve detay gerektiren uygulamalarda kullanılır.</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Görsel İçerik Üretimi:</a:t>
            </a:r>
            <a:r>
              <a:rPr lang="en-US" sz="2400">
                <a:solidFill>
                  <a:srgbClr val="000000"/>
                </a:solidFill>
                <a:latin typeface="Aileron"/>
              </a:rPr>
              <a:t> Sanat, medya ve eğlence sektöründe, gerçekçi ve detaylı görüntülerin üretilmesi gereken yerlerde tercih edilir.</a:t>
            </a:r>
          </a:p>
        </p:txBody>
      </p:sp>
      <p:sp>
        <p:nvSpPr>
          <p:cNvPr name="TextBox 7" id="7"/>
          <p:cNvSpPr txBox="true"/>
          <p:nvPr/>
        </p:nvSpPr>
        <p:spPr>
          <a:xfrm rot="0">
            <a:off x="1028700" y="5520729"/>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2.  SRGAN</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Freeform 3" id="3"/>
          <p:cNvSpPr/>
          <p:nvPr/>
        </p:nvSpPr>
        <p:spPr>
          <a:xfrm flipH="false" flipV="false" rot="0">
            <a:off x="5967421" y="5854734"/>
            <a:ext cx="3636022" cy="1227045"/>
          </a:xfrm>
          <a:custGeom>
            <a:avLst/>
            <a:gdLst/>
            <a:ahLst/>
            <a:cxnLst/>
            <a:rect r="r" b="b" t="t" l="l"/>
            <a:pathLst>
              <a:path h="1227045" w="3636022">
                <a:moveTo>
                  <a:pt x="0" y="0"/>
                </a:moveTo>
                <a:lnTo>
                  <a:pt x="3636022" y="0"/>
                </a:lnTo>
                <a:lnTo>
                  <a:pt x="3636022" y="1227045"/>
                </a:lnTo>
                <a:lnTo>
                  <a:pt x="0" y="1227045"/>
                </a:lnTo>
                <a:lnTo>
                  <a:pt x="0" y="0"/>
                </a:lnTo>
                <a:close/>
              </a:path>
            </a:pathLst>
          </a:custGeom>
          <a:blipFill>
            <a:blip r:embed="rId2"/>
            <a:stretch>
              <a:fillRect l="0" t="0" r="0" b="0"/>
            </a:stretch>
          </a:blipFill>
        </p:spPr>
      </p:sp>
      <p:sp>
        <p:nvSpPr>
          <p:cNvPr name="TextBox 4" id="4"/>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ISR Performans Metrikleri</a:t>
            </a:r>
          </a:p>
        </p:txBody>
      </p:sp>
      <p:sp>
        <p:nvSpPr>
          <p:cNvPr name="TextBox 5" id="5"/>
          <p:cNvSpPr txBox="true"/>
          <p:nvPr/>
        </p:nvSpPr>
        <p:spPr>
          <a:xfrm rot="0">
            <a:off x="1028700" y="4275267"/>
            <a:ext cx="16230600" cy="13563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PSNR, bir görüntünün kalite kaybını ölçmek için kullanılan bir metriktir. Bu metrik, orijinal görüntü ile yeniden oluşturulan görüntü arasındaki farkı değerlendirir. PSNR, genellikle Mean Squared Error (MSE) üzerinden hesaplanır ve desibel (dB) cinsinden ifade edilir.</a:t>
            </a:r>
          </a:p>
        </p:txBody>
      </p:sp>
      <p:sp>
        <p:nvSpPr>
          <p:cNvPr name="TextBox 6" id="6"/>
          <p:cNvSpPr txBox="true"/>
          <p:nvPr/>
        </p:nvSpPr>
        <p:spPr>
          <a:xfrm rot="0">
            <a:off x="1028700" y="3764727"/>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1. PSNR (Peak Signal-to-Noise Ratio)</a:t>
            </a:r>
          </a:p>
        </p:txBody>
      </p:sp>
      <p:sp>
        <p:nvSpPr>
          <p:cNvPr name="TextBox 7" id="7"/>
          <p:cNvSpPr txBox="true"/>
          <p:nvPr/>
        </p:nvSpPr>
        <p:spPr>
          <a:xfrm rot="0">
            <a:off x="1028700" y="7291329"/>
            <a:ext cx="16230600" cy="22707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MAX:</a:t>
            </a:r>
            <a:r>
              <a:rPr lang="en-US" sz="2400">
                <a:solidFill>
                  <a:srgbClr val="000000"/>
                </a:solidFill>
                <a:latin typeface="Aileron"/>
              </a:rPr>
              <a:t> Görüntüdeki maksimum piksel değeridir (genellikle 255)</a:t>
            </a:r>
          </a:p>
          <a:p>
            <a:pPr algn="just">
              <a:lnSpc>
                <a:spcPts val="3600"/>
              </a:lnSpc>
            </a:pPr>
            <a:r>
              <a:rPr lang="en-US" sz="2400">
                <a:solidFill>
                  <a:srgbClr val="000000"/>
                </a:solidFill>
                <a:latin typeface="Aileron Bold"/>
              </a:rPr>
              <a:t>MSE:</a:t>
            </a:r>
            <a:r>
              <a:rPr lang="en-US" sz="2400">
                <a:solidFill>
                  <a:srgbClr val="000000"/>
                </a:solidFill>
                <a:latin typeface="Aileron"/>
              </a:rPr>
              <a:t> Orijinal ve yeniden oluşturulan görüntüler arasındaki ortalama kare hata (mean squared error)'dır.</a:t>
            </a:r>
          </a:p>
          <a:p>
            <a:pPr algn="just">
              <a:lnSpc>
                <a:spcPts val="3600"/>
              </a:lnSpc>
            </a:pPr>
          </a:p>
          <a:p>
            <a:pPr algn="just">
              <a:lnSpc>
                <a:spcPts val="3600"/>
              </a:lnSpc>
            </a:pPr>
            <a:r>
              <a:rPr lang="en-US" sz="2400">
                <a:solidFill>
                  <a:srgbClr val="000000"/>
                </a:solidFill>
                <a:latin typeface="Aileron"/>
              </a:rPr>
              <a:t>Yüksek PSNR değeri, düşük hata ve dolayısıyla yüksek kaliteli bir görüntü anlamına gelir. Ancak, PSNR, insan algısına dayalı kaliteyi her zaman doğru yansıtmaz.</a:t>
            </a:r>
          </a:p>
        </p:txBody>
      </p:sp>
      <p:sp>
        <p:nvSpPr>
          <p:cNvPr name="TextBox 8" id="8"/>
          <p:cNvSpPr txBox="true"/>
          <p:nvPr/>
        </p:nvSpPr>
        <p:spPr>
          <a:xfrm rot="0">
            <a:off x="1028700" y="1841813"/>
            <a:ext cx="16230600" cy="13563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ISR (Image Super Resolution) algoritmalarının performansını değerlendirmek için çeşitli metrikler kullanılır. Bu metrikler, üretilen yüksek çözünürlüklü görüntünün orijinal yüksek çözünürlüklü görüntüye ne kadar yakın olduğunu ölçer. En yaygın kullanılan metrikler PSNR, SSIM ve MOS'tur.</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Freeform 3" id="3"/>
          <p:cNvSpPr/>
          <p:nvPr/>
        </p:nvSpPr>
        <p:spPr>
          <a:xfrm flipH="false" flipV="false" rot="0">
            <a:off x="5469051" y="4666911"/>
            <a:ext cx="6891830" cy="1102693"/>
          </a:xfrm>
          <a:custGeom>
            <a:avLst/>
            <a:gdLst/>
            <a:ahLst/>
            <a:cxnLst/>
            <a:rect r="r" b="b" t="t" l="l"/>
            <a:pathLst>
              <a:path h="1102693" w="6891830">
                <a:moveTo>
                  <a:pt x="0" y="0"/>
                </a:moveTo>
                <a:lnTo>
                  <a:pt x="6891831" y="0"/>
                </a:lnTo>
                <a:lnTo>
                  <a:pt x="6891831" y="1102692"/>
                </a:lnTo>
                <a:lnTo>
                  <a:pt x="0" y="1102692"/>
                </a:lnTo>
                <a:lnTo>
                  <a:pt x="0" y="0"/>
                </a:lnTo>
                <a:close/>
              </a:path>
            </a:pathLst>
          </a:custGeom>
          <a:blipFill>
            <a:blip r:embed="rId2"/>
            <a:stretch>
              <a:fillRect l="0" t="0" r="0" b="0"/>
            </a:stretch>
          </a:blipFill>
        </p:spPr>
      </p:sp>
      <p:sp>
        <p:nvSpPr>
          <p:cNvPr name="TextBox 4" id="4"/>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ISR Performans Metrikleri</a:t>
            </a:r>
          </a:p>
        </p:txBody>
      </p:sp>
      <p:sp>
        <p:nvSpPr>
          <p:cNvPr name="TextBox 5" id="5"/>
          <p:cNvSpPr txBox="true"/>
          <p:nvPr/>
        </p:nvSpPr>
        <p:spPr>
          <a:xfrm rot="0">
            <a:off x="1028700" y="2583942"/>
            <a:ext cx="16230600" cy="13563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SSIM, iki görüntü arasındaki benzerliği ölçmek için kullanılan bir metriktir. Bu metrik, yalnızca piksel değerlerindeki farkları değil, aynı zamanda yapısal bilgileri ve algısal kaliteyi de değerlendirir. SSIM, parlaklık (luminance), kontrast ve yapısal benzerlik olmak üzere üç bileşeni dikkate alır.</a:t>
            </a:r>
          </a:p>
        </p:txBody>
      </p:sp>
      <p:sp>
        <p:nvSpPr>
          <p:cNvPr name="TextBox 6" id="6"/>
          <p:cNvSpPr txBox="true"/>
          <p:nvPr/>
        </p:nvSpPr>
        <p:spPr>
          <a:xfrm rot="0">
            <a:off x="1028700" y="2073402"/>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2. SSIM (Structural Similarity Index)</a:t>
            </a:r>
          </a:p>
        </p:txBody>
      </p:sp>
      <p:sp>
        <p:nvSpPr>
          <p:cNvPr name="TextBox 7" id="7"/>
          <p:cNvSpPr txBox="true"/>
          <p:nvPr/>
        </p:nvSpPr>
        <p:spPr>
          <a:xfrm rot="0">
            <a:off x="1028700" y="5922003"/>
            <a:ext cx="16230600" cy="2727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Bold"/>
              </a:rPr>
              <a:t>ux, uy: </a:t>
            </a:r>
            <a:r>
              <a:rPr lang="en-US" sz="2400">
                <a:solidFill>
                  <a:srgbClr val="000000"/>
                </a:solidFill>
                <a:latin typeface="Aileron"/>
              </a:rPr>
              <a:t>Ortalama piksel değerleri</a:t>
            </a:r>
          </a:p>
          <a:p>
            <a:pPr algn="just">
              <a:lnSpc>
                <a:spcPts val="3600"/>
              </a:lnSpc>
            </a:pPr>
            <a:r>
              <a:rPr lang="en-US" sz="2400">
                <a:solidFill>
                  <a:srgbClr val="000000"/>
                </a:solidFill>
                <a:latin typeface="Aileron Bold"/>
              </a:rPr>
              <a:t>σx2, σy2:</a:t>
            </a:r>
            <a:r>
              <a:rPr lang="en-US" sz="2400">
                <a:solidFill>
                  <a:srgbClr val="000000"/>
                </a:solidFill>
                <a:latin typeface="Aileron"/>
              </a:rPr>
              <a:t> Varyans değerleri.</a:t>
            </a:r>
          </a:p>
          <a:p>
            <a:pPr algn="just">
              <a:lnSpc>
                <a:spcPts val="3600"/>
              </a:lnSpc>
            </a:pPr>
            <a:r>
              <a:rPr lang="en-US" sz="2400">
                <a:solidFill>
                  <a:srgbClr val="000000"/>
                </a:solidFill>
                <a:latin typeface="Aileron Bold"/>
              </a:rPr>
              <a:t>σxy: </a:t>
            </a:r>
            <a:r>
              <a:rPr lang="en-US" sz="2400">
                <a:solidFill>
                  <a:srgbClr val="000000"/>
                </a:solidFill>
                <a:latin typeface="Aileron"/>
              </a:rPr>
              <a:t>Kovaryans değeri.</a:t>
            </a:r>
          </a:p>
          <a:p>
            <a:pPr algn="just">
              <a:lnSpc>
                <a:spcPts val="3600"/>
              </a:lnSpc>
            </a:pPr>
            <a:r>
              <a:rPr lang="en-US" sz="2400">
                <a:solidFill>
                  <a:srgbClr val="000000"/>
                </a:solidFill>
                <a:latin typeface="Aileron Bold"/>
              </a:rPr>
              <a:t>C1, C2: </a:t>
            </a:r>
            <a:r>
              <a:rPr lang="en-US" sz="2400">
                <a:solidFill>
                  <a:srgbClr val="000000"/>
                </a:solidFill>
                <a:latin typeface="Aileron"/>
              </a:rPr>
              <a:t>Stabilizasyon değerleri.</a:t>
            </a:r>
          </a:p>
          <a:p>
            <a:pPr algn="just">
              <a:lnSpc>
                <a:spcPts val="3600"/>
              </a:lnSpc>
            </a:pPr>
          </a:p>
          <a:p>
            <a:pPr algn="just">
              <a:lnSpc>
                <a:spcPts val="3600"/>
              </a:lnSpc>
            </a:pPr>
            <a:r>
              <a:rPr lang="en-US" sz="2400">
                <a:solidFill>
                  <a:srgbClr val="000000"/>
                </a:solidFill>
                <a:latin typeface="Aileron"/>
              </a:rPr>
              <a:t>SSIM değeri 0 ile 1 arasında değişir. 1'e yakın değerler, görüntülerin birbirine çok benzer olduğunu gösterir.</a:t>
            </a:r>
          </a:p>
        </p:txBody>
      </p:sp>
    </p:spTree>
  </p:cSld>
  <p:clrMapOvr>
    <a:masterClrMapping/>
  </p:clrMapOvr>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ISR Performans Metrikleri</a:t>
            </a:r>
          </a:p>
        </p:txBody>
      </p:sp>
      <p:sp>
        <p:nvSpPr>
          <p:cNvPr name="TextBox 4" id="4"/>
          <p:cNvSpPr txBox="true"/>
          <p:nvPr/>
        </p:nvSpPr>
        <p:spPr>
          <a:xfrm rot="0">
            <a:off x="1028700" y="2583942"/>
            <a:ext cx="16230600" cy="8991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MOS, insan gözlemi temel alan bir kalite değerlendirme yöntemidir. Bu test, bir grup insanın, üretilen görüntülerin kalitesini subjektif olarak değerlendirmesi üzerine kuruludur.</a:t>
            </a:r>
          </a:p>
        </p:txBody>
      </p:sp>
      <p:sp>
        <p:nvSpPr>
          <p:cNvPr name="TextBox 5" id="5"/>
          <p:cNvSpPr txBox="true"/>
          <p:nvPr/>
        </p:nvSpPr>
        <p:spPr>
          <a:xfrm rot="0">
            <a:off x="1028700" y="2073402"/>
            <a:ext cx="1093451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3. MOS (Mean Opinion Score)</a:t>
            </a:r>
          </a:p>
        </p:txBody>
      </p:sp>
      <p:sp>
        <p:nvSpPr>
          <p:cNvPr name="TextBox 6" id="6"/>
          <p:cNvSpPr txBox="true"/>
          <p:nvPr/>
        </p:nvSpPr>
        <p:spPr>
          <a:xfrm rot="0">
            <a:off x="1028700" y="3854577"/>
            <a:ext cx="16230600" cy="50139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Katılımcılar:</a:t>
            </a:r>
            <a:r>
              <a:rPr lang="en-US" sz="2400">
                <a:solidFill>
                  <a:srgbClr val="000000"/>
                </a:solidFill>
                <a:latin typeface="Aileron"/>
              </a:rPr>
              <a:t> Farklı arka planlara ve deneyimlere sahip bir grup katılımcı seçilir.</a:t>
            </a:r>
          </a:p>
          <a:p>
            <a:pPr algn="just" marL="518160" indent="-259080" lvl="1">
              <a:lnSpc>
                <a:spcPts val="3600"/>
              </a:lnSpc>
              <a:buFont typeface="Arial"/>
              <a:buChar char="•"/>
            </a:pPr>
            <a:r>
              <a:rPr lang="en-US" sz="2400">
                <a:solidFill>
                  <a:srgbClr val="000000"/>
                </a:solidFill>
                <a:latin typeface="Aileron Bold"/>
              </a:rPr>
              <a:t>Değerlendirme:</a:t>
            </a:r>
            <a:r>
              <a:rPr lang="en-US" sz="2400">
                <a:solidFill>
                  <a:srgbClr val="000000"/>
                </a:solidFill>
                <a:latin typeface="Aileron"/>
              </a:rPr>
              <a:t> Katılımcılara, yüksek çözünürlüklü görüntüler ve orijinal görüntüler gösterilir. Her katılımcı, görüntülerin kalitesini belirli bir ölçek (genellikle 1 ile 5 arasında) üzerinde değerlendirir.</a:t>
            </a:r>
          </a:p>
          <a:p>
            <a:pPr algn="just" marL="518160" indent="-259080" lvl="1">
              <a:lnSpc>
                <a:spcPts val="3600"/>
              </a:lnSpc>
              <a:buFont typeface="Arial"/>
              <a:buChar char="•"/>
            </a:pPr>
            <a:r>
              <a:rPr lang="en-US" sz="2400">
                <a:solidFill>
                  <a:srgbClr val="000000"/>
                </a:solidFill>
                <a:latin typeface="Aileron Bold"/>
              </a:rPr>
              <a:t>Ortalama Skor: </a:t>
            </a:r>
            <a:r>
              <a:rPr lang="en-US" sz="2400">
                <a:solidFill>
                  <a:srgbClr val="000000"/>
                </a:solidFill>
                <a:latin typeface="Aileron"/>
              </a:rPr>
              <a:t>Tüm katılımcıların verdiği puanların ortalaması alınır ve bu, MOS değeri olarak kabul edilir.</a:t>
            </a:r>
          </a:p>
          <a:p>
            <a:pPr algn="just">
              <a:lnSpc>
                <a:spcPts val="3600"/>
              </a:lnSpc>
            </a:pPr>
          </a:p>
          <a:p>
            <a:pPr algn="just">
              <a:lnSpc>
                <a:spcPts val="3600"/>
              </a:lnSpc>
            </a:pPr>
            <a:r>
              <a:rPr lang="en-US" sz="2400">
                <a:solidFill>
                  <a:srgbClr val="000000"/>
                </a:solidFill>
                <a:latin typeface="Aileron"/>
              </a:rPr>
              <a:t>MOS, insan algısına dayalı bir ölçüm olduğundan, gerçek dünyada görüntü kalitesinin daha iyi anlaşılmasını sağlar. Ancak, MOS testi yapmak zaman alıcı ve pahalı olabilir.</a:t>
            </a:r>
          </a:p>
          <a:p>
            <a:pPr algn="just">
              <a:lnSpc>
                <a:spcPts val="3600"/>
              </a:lnSpc>
            </a:pPr>
          </a:p>
          <a:p>
            <a:pPr algn="just">
              <a:lnSpc>
                <a:spcPts val="3600"/>
              </a:lnSpc>
            </a:pPr>
            <a:r>
              <a:rPr lang="en-US" sz="2400">
                <a:solidFill>
                  <a:srgbClr val="000000"/>
                </a:solidFill>
                <a:latin typeface="Aileron"/>
              </a:rPr>
              <a:t>ISR algoritmalarının performansını değerlendirirken, bu metriklerin birlikte kullanılması daha kapsamlı ve doğru sonuçlar elde edilmesine yardımcı olabilir. Her metrik, farklı yönleri değerlendirdiği için, kombine bir yaklaşım genellikle en iyi sonucu verir.</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Freeform 3" id="3"/>
          <p:cNvSpPr/>
          <p:nvPr/>
        </p:nvSpPr>
        <p:spPr>
          <a:xfrm flipH="false" flipV="false" rot="0">
            <a:off x="2856546" y="3849737"/>
            <a:ext cx="12574908" cy="5408563"/>
          </a:xfrm>
          <a:custGeom>
            <a:avLst/>
            <a:gdLst/>
            <a:ahLst/>
            <a:cxnLst/>
            <a:rect r="r" b="b" t="t" l="l"/>
            <a:pathLst>
              <a:path h="5408563" w="12574908">
                <a:moveTo>
                  <a:pt x="0" y="0"/>
                </a:moveTo>
                <a:lnTo>
                  <a:pt x="12574908" y="0"/>
                </a:lnTo>
                <a:lnTo>
                  <a:pt x="12574908" y="5408563"/>
                </a:lnTo>
                <a:lnTo>
                  <a:pt x="0" y="5408563"/>
                </a:lnTo>
                <a:lnTo>
                  <a:pt x="0" y="0"/>
                </a:lnTo>
                <a:close/>
              </a:path>
            </a:pathLst>
          </a:custGeom>
          <a:blipFill>
            <a:blip r:embed="rId2"/>
            <a:stretch>
              <a:fillRect l="0" t="0" r="0" b="0"/>
            </a:stretch>
          </a:blipFill>
        </p:spPr>
      </p:sp>
      <p:sp>
        <p:nvSpPr>
          <p:cNvPr name="TextBox 4" id="4"/>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Sonuç ve Tartışma</a:t>
            </a:r>
          </a:p>
        </p:txBody>
      </p:sp>
      <p:sp>
        <p:nvSpPr>
          <p:cNvPr name="TextBox 5" id="5"/>
          <p:cNvSpPr txBox="true"/>
          <p:nvPr/>
        </p:nvSpPr>
        <p:spPr>
          <a:xfrm rot="0">
            <a:off x="1028700" y="1932077"/>
            <a:ext cx="16230600" cy="8991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ea typeface="Aileron"/>
              </a:rPr>
              <a:t>Kapsamlı MOS testleri kullanılarak, büyük ölçek büyütme faktörleri (4×) için SRGAN rekonstrüksiyonlarının, en son referans yöntemlerle elde edilen rekonstrüksiyonlardan önemli bir farkla daha foto-gerçekçi olduğunu doğrulanmıştır.</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Freeform 3" id="3"/>
          <p:cNvSpPr/>
          <p:nvPr/>
        </p:nvSpPr>
        <p:spPr>
          <a:xfrm flipH="false" flipV="false" rot="0">
            <a:off x="3115241" y="2917930"/>
            <a:ext cx="12057518" cy="4451140"/>
          </a:xfrm>
          <a:custGeom>
            <a:avLst/>
            <a:gdLst/>
            <a:ahLst/>
            <a:cxnLst/>
            <a:rect r="r" b="b" t="t" l="l"/>
            <a:pathLst>
              <a:path h="4451140" w="12057518">
                <a:moveTo>
                  <a:pt x="0" y="0"/>
                </a:moveTo>
                <a:lnTo>
                  <a:pt x="12057518" y="0"/>
                </a:lnTo>
                <a:lnTo>
                  <a:pt x="12057518" y="4451140"/>
                </a:lnTo>
                <a:lnTo>
                  <a:pt x="0" y="4451140"/>
                </a:lnTo>
                <a:lnTo>
                  <a:pt x="0" y="0"/>
                </a:lnTo>
                <a:close/>
              </a:path>
            </a:pathLst>
          </a:custGeom>
          <a:blipFill>
            <a:blip r:embed="rId2"/>
            <a:stretch>
              <a:fillRect l="0" t="0" r="0" b="0"/>
            </a:stretch>
          </a:blipFill>
        </p:spPr>
      </p:sp>
      <p:sp>
        <p:nvSpPr>
          <p:cNvPr name="TextBox 4" id="4"/>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Sonuç ve Tartışma</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7040949"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Image Super Resolution (ISR) </a:t>
            </a:r>
          </a:p>
        </p:txBody>
      </p:sp>
      <p:sp>
        <p:nvSpPr>
          <p:cNvPr name="TextBox 4" id="4"/>
          <p:cNvSpPr txBox="true"/>
          <p:nvPr/>
        </p:nvSpPr>
        <p:spPr>
          <a:xfrm rot="0">
            <a:off x="1028700" y="2341037"/>
            <a:ext cx="704094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Uygulama Alanları</a:t>
            </a:r>
          </a:p>
        </p:txBody>
      </p:sp>
      <p:sp>
        <p:nvSpPr>
          <p:cNvPr name="TextBox 5" id="5"/>
          <p:cNvSpPr txBox="true"/>
          <p:nvPr/>
        </p:nvSpPr>
        <p:spPr>
          <a:xfrm rot="0">
            <a:off x="1028700" y="3388787"/>
            <a:ext cx="16230600" cy="54711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Tıbbi Görüntüleme:</a:t>
            </a:r>
            <a:r>
              <a:rPr lang="en-US" sz="2400">
                <a:solidFill>
                  <a:srgbClr val="000000"/>
                </a:solidFill>
                <a:latin typeface="Aileron"/>
              </a:rPr>
              <a:t> MRI, CT taramaları ve X-ray görüntülerinin kalitesini artırarak daha doğru teşhisler yapılmasını sağlama.</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Uydu Görüntüleri:</a:t>
            </a:r>
            <a:r>
              <a:rPr lang="en-US" sz="2400">
                <a:solidFill>
                  <a:srgbClr val="000000"/>
                </a:solidFill>
                <a:latin typeface="Aileron"/>
              </a:rPr>
              <a:t> Uydu görüntülerinin çözünürlüğünü artırarak daha detaylı analizler yapılabilmesi.</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Güvenlik Kameraları:</a:t>
            </a:r>
            <a:r>
              <a:rPr lang="en-US" sz="2400">
                <a:solidFill>
                  <a:srgbClr val="000000"/>
                </a:solidFill>
                <a:latin typeface="Aileron"/>
              </a:rPr>
              <a:t> Güvenlik kameralarından elde edilen düşük çözünürlüklü görüntülerin kalitesini artırarak suçların önlenmesi ve çözülmesi.</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Fotoğraf İyileştirme:</a:t>
            </a:r>
            <a:r>
              <a:rPr lang="en-US" sz="2400">
                <a:solidFill>
                  <a:srgbClr val="000000"/>
                </a:solidFill>
                <a:latin typeface="Aileron"/>
              </a:rPr>
              <a:t> Eski veya düşük çözünürlüklü fotoğrafların kalitesini artırarak daha net ve detaylı hale getirme.</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Bilgisayarla Görü:</a:t>
            </a:r>
            <a:r>
              <a:rPr lang="en-US" sz="2400">
                <a:solidFill>
                  <a:srgbClr val="000000"/>
                </a:solidFill>
                <a:latin typeface="Aileron"/>
              </a:rPr>
              <a:t> Otonom araçlar, dronlar ve robotlar gibi sistemlerin çevreyi daha iyi algılaması ve anlaması için görüntü kalitesini artırma.</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7040949"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ISR Yöntemleri</a:t>
            </a:r>
          </a:p>
        </p:txBody>
      </p:sp>
      <p:sp>
        <p:nvSpPr>
          <p:cNvPr name="TextBox 4" id="4"/>
          <p:cNvSpPr txBox="true"/>
          <p:nvPr/>
        </p:nvSpPr>
        <p:spPr>
          <a:xfrm rot="0">
            <a:off x="1028700" y="2341037"/>
            <a:ext cx="704094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1. Geleneksel Yöntemler</a:t>
            </a:r>
          </a:p>
        </p:txBody>
      </p:sp>
      <p:sp>
        <p:nvSpPr>
          <p:cNvPr name="TextBox 5" id="5"/>
          <p:cNvSpPr txBox="true"/>
          <p:nvPr/>
        </p:nvSpPr>
        <p:spPr>
          <a:xfrm rot="0">
            <a:off x="1028700" y="3190391"/>
            <a:ext cx="16230600" cy="18135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İnterpolasyon Teknikleri: </a:t>
            </a:r>
            <a:r>
              <a:rPr lang="en-US" sz="2400">
                <a:solidFill>
                  <a:srgbClr val="000000"/>
                </a:solidFill>
                <a:latin typeface="Aileron"/>
              </a:rPr>
              <a:t>Bicubic, Bilinear ve Lanczos gibi yöntemler, mevcut piksel değerleri arasında yeni pikseller oluşturarak çözünürlüğü artırır. Ancak bu yöntemler genellikle görüntüde bulanıklık ve detay kaybına neden olur.</a:t>
            </a:r>
          </a:p>
          <a:p>
            <a:pPr algn="just">
              <a:lnSpc>
                <a:spcPts val="3600"/>
              </a:lnSpc>
            </a:pPr>
          </a:p>
        </p:txBody>
      </p:sp>
      <p:sp>
        <p:nvSpPr>
          <p:cNvPr name="TextBox 6" id="6"/>
          <p:cNvSpPr txBox="true"/>
          <p:nvPr/>
        </p:nvSpPr>
        <p:spPr>
          <a:xfrm rot="0">
            <a:off x="1028700" y="5453255"/>
            <a:ext cx="7851375"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2. ML ve Derin Öğrenme Tabanlı Yöntemler</a:t>
            </a:r>
          </a:p>
        </p:txBody>
      </p:sp>
      <p:sp>
        <p:nvSpPr>
          <p:cNvPr name="TextBox 7" id="7"/>
          <p:cNvSpPr txBox="true"/>
          <p:nvPr/>
        </p:nvSpPr>
        <p:spPr>
          <a:xfrm rot="0">
            <a:off x="1028700" y="6300980"/>
            <a:ext cx="16230600" cy="27279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Konvansiyonel Sinir Ağları (CNN): </a:t>
            </a:r>
            <a:r>
              <a:rPr lang="en-US" sz="2400">
                <a:solidFill>
                  <a:srgbClr val="000000"/>
                </a:solidFill>
                <a:latin typeface="Aileron"/>
              </a:rPr>
              <a:t>CNN tabanlı modeller, düşük çözünürlüklü görüntülerdeki paternleri ve özellikleri öğrenerek yüksek çözünürlüklü görüntüler üretir. Örnek: SRCNN (Super-Resolution Convolutional Neural Network).</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Çekişmeli Üretici Ağlar (GANs): </a:t>
            </a:r>
            <a:r>
              <a:rPr lang="en-US" sz="2400">
                <a:solidFill>
                  <a:srgbClr val="000000"/>
                </a:solidFill>
                <a:latin typeface="Aileron"/>
              </a:rPr>
              <a:t>GAN tabanlı yöntemler, Üretici (Generator) ve Ayırt Edici (Discriminator) ağlar kullanarak daha gerçekçi ve yüksek kaliteli görüntüler üretir. Örnek: SRGAN (Super-Resolution GAN).</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Interpolasyon Teknikleri ve Sınırlamaları</a:t>
            </a:r>
          </a:p>
        </p:txBody>
      </p:sp>
      <p:sp>
        <p:nvSpPr>
          <p:cNvPr name="TextBox 4" id="4"/>
          <p:cNvSpPr txBox="true"/>
          <p:nvPr/>
        </p:nvSpPr>
        <p:spPr>
          <a:xfrm rot="0">
            <a:off x="1028700" y="2341037"/>
            <a:ext cx="704094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1. Bilinear Interpolasyon</a:t>
            </a:r>
          </a:p>
        </p:txBody>
      </p:sp>
      <p:sp>
        <p:nvSpPr>
          <p:cNvPr name="TextBox 5" id="5"/>
          <p:cNvSpPr txBox="true"/>
          <p:nvPr/>
        </p:nvSpPr>
        <p:spPr>
          <a:xfrm rot="0">
            <a:off x="1028700" y="2872740"/>
            <a:ext cx="16230600" cy="22707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Bilinear interpolasyon, dört komşu pikselin ağırlıklı ortalamasını alarak yeni piksel değerleri oluşturur.</a:t>
            </a:r>
          </a:p>
          <a:p>
            <a:pPr algn="just">
              <a:lnSpc>
                <a:spcPts val="3600"/>
              </a:lnSpc>
            </a:pPr>
          </a:p>
          <a:p>
            <a:pPr algn="just">
              <a:lnSpc>
                <a:spcPts val="3600"/>
              </a:lnSpc>
            </a:pPr>
            <a:r>
              <a:rPr lang="en-US" sz="2400">
                <a:solidFill>
                  <a:srgbClr val="000000"/>
                </a:solidFill>
                <a:latin typeface="Aileron Bold"/>
              </a:rPr>
              <a:t>Sınırlamaları;</a:t>
            </a:r>
          </a:p>
          <a:p>
            <a:pPr algn="just" marL="518160" indent="-259080" lvl="1">
              <a:lnSpc>
                <a:spcPts val="3600"/>
              </a:lnSpc>
              <a:buFont typeface="Arial"/>
              <a:buChar char="•"/>
            </a:pPr>
            <a:r>
              <a:rPr lang="en-US" sz="2400">
                <a:solidFill>
                  <a:srgbClr val="000000"/>
                </a:solidFill>
                <a:latin typeface="Aileron Bold"/>
              </a:rPr>
              <a:t>Bulanıklık: </a:t>
            </a:r>
            <a:r>
              <a:rPr lang="en-US" sz="2400">
                <a:solidFill>
                  <a:srgbClr val="000000"/>
                </a:solidFill>
                <a:latin typeface="Aileron"/>
              </a:rPr>
              <a:t>Bu yöntem, kenarların ve detayların bulanıklaşmasına neden olabilir.</a:t>
            </a:r>
          </a:p>
          <a:p>
            <a:pPr algn="just" marL="518160" indent="-259080" lvl="1">
              <a:lnSpc>
                <a:spcPts val="3600"/>
              </a:lnSpc>
              <a:buFont typeface="Arial"/>
              <a:buChar char="•"/>
            </a:pPr>
            <a:r>
              <a:rPr lang="en-US" sz="2400">
                <a:solidFill>
                  <a:srgbClr val="000000"/>
                </a:solidFill>
                <a:latin typeface="Aileron Bold"/>
              </a:rPr>
              <a:t>Detay Eksikliği: </a:t>
            </a:r>
            <a:r>
              <a:rPr lang="en-US" sz="2400">
                <a:solidFill>
                  <a:srgbClr val="000000"/>
                </a:solidFill>
                <a:latin typeface="Aileron"/>
              </a:rPr>
              <a:t>İnce detayları ve keskin kenarları yeniden oluşturamaz.</a:t>
            </a:r>
          </a:p>
        </p:txBody>
      </p:sp>
      <p:sp>
        <p:nvSpPr>
          <p:cNvPr name="TextBox 6" id="6"/>
          <p:cNvSpPr txBox="true"/>
          <p:nvPr/>
        </p:nvSpPr>
        <p:spPr>
          <a:xfrm rot="0">
            <a:off x="1028700" y="5759929"/>
            <a:ext cx="7851375"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2. Bicubic Interpolasyon</a:t>
            </a:r>
          </a:p>
        </p:txBody>
      </p:sp>
      <p:sp>
        <p:nvSpPr>
          <p:cNvPr name="TextBox 7" id="7"/>
          <p:cNvSpPr txBox="true"/>
          <p:nvPr/>
        </p:nvSpPr>
        <p:spPr>
          <a:xfrm rot="0">
            <a:off x="1028700" y="6293329"/>
            <a:ext cx="16230600" cy="31851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Bicubic interpolasyon, 16 komşu pikseli kullanarak yeni piksel değerlerini hesaplar. Daha karmaşık bir matematiksel fonksiyon kullanır ve genellikle bilinear interpolasyondan daha iyi sonuç verir.</a:t>
            </a:r>
          </a:p>
          <a:p>
            <a:pPr algn="just">
              <a:lnSpc>
                <a:spcPts val="3600"/>
              </a:lnSpc>
            </a:pPr>
          </a:p>
          <a:p>
            <a:pPr algn="just">
              <a:lnSpc>
                <a:spcPts val="3600"/>
              </a:lnSpc>
            </a:pPr>
            <a:r>
              <a:rPr lang="en-US" sz="2400">
                <a:solidFill>
                  <a:srgbClr val="000000"/>
                </a:solidFill>
                <a:latin typeface="Aileron Bold"/>
              </a:rPr>
              <a:t>Sınırlamaları;</a:t>
            </a:r>
          </a:p>
          <a:p>
            <a:pPr algn="just" marL="518160" indent="-259080" lvl="1">
              <a:lnSpc>
                <a:spcPts val="3600"/>
              </a:lnSpc>
              <a:buFont typeface="Arial"/>
              <a:buChar char="•"/>
            </a:pPr>
            <a:r>
              <a:rPr lang="en-US" sz="2400">
                <a:solidFill>
                  <a:srgbClr val="000000"/>
                </a:solidFill>
                <a:latin typeface="Aileron Bold"/>
              </a:rPr>
              <a:t>Hesaplama Maliyeti: </a:t>
            </a:r>
            <a:r>
              <a:rPr lang="en-US" sz="2400">
                <a:solidFill>
                  <a:srgbClr val="000000"/>
                </a:solidFill>
                <a:latin typeface="Aileron"/>
              </a:rPr>
              <a:t>Bilinear interpolasyona göre daha fazla hesaplama gerektirir.</a:t>
            </a:r>
          </a:p>
          <a:p>
            <a:pPr algn="just" marL="518160" indent="-259080" lvl="1">
              <a:lnSpc>
                <a:spcPts val="3600"/>
              </a:lnSpc>
              <a:buFont typeface="Arial"/>
              <a:buChar char="•"/>
            </a:pPr>
            <a:r>
              <a:rPr lang="en-US" sz="2400">
                <a:solidFill>
                  <a:srgbClr val="000000"/>
                </a:solidFill>
                <a:latin typeface="Aileron Bold"/>
              </a:rPr>
              <a:t>Bulanıklık: </a:t>
            </a:r>
            <a:r>
              <a:rPr lang="en-US" sz="2400">
                <a:solidFill>
                  <a:srgbClr val="000000"/>
                </a:solidFill>
                <a:latin typeface="Aileron"/>
              </a:rPr>
              <a:t>Daha iyi sonuçlar verse de, özellikle büyük ölçeklendirmelerde hala bulanıklık ve detay kaybı yaşanır.</a:t>
            </a:r>
          </a:p>
          <a:p>
            <a:pPr algn="just" marL="518160" indent="-259080" lvl="1">
              <a:lnSpc>
                <a:spcPts val="3600"/>
              </a:lnSpc>
              <a:buFont typeface="Arial"/>
              <a:buChar char="•"/>
            </a:pPr>
            <a:r>
              <a:rPr lang="en-US" sz="2400">
                <a:solidFill>
                  <a:srgbClr val="000000"/>
                </a:solidFill>
                <a:latin typeface="Aileron Bold"/>
              </a:rPr>
              <a:t>Halkalanma Etkisi:</a:t>
            </a:r>
            <a:r>
              <a:rPr lang="en-US" sz="2400">
                <a:solidFill>
                  <a:srgbClr val="000000"/>
                </a:solidFill>
                <a:latin typeface="Aileron"/>
              </a:rPr>
              <a:t> Bazen "halo" veya "ringing" adı verilen görsel artefaktlar oluşturabilir.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Freeform 3" id="3"/>
          <p:cNvSpPr/>
          <p:nvPr/>
        </p:nvSpPr>
        <p:spPr>
          <a:xfrm flipH="false" flipV="false" rot="0">
            <a:off x="4390628" y="5974091"/>
            <a:ext cx="9506745" cy="3756961"/>
          </a:xfrm>
          <a:custGeom>
            <a:avLst/>
            <a:gdLst/>
            <a:ahLst/>
            <a:cxnLst/>
            <a:rect r="r" b="b" t="t" l="l"/>
            <a:pathLst>
              <a:path h="3756961" w="9506745">
                <a:moveTo>
                  <a:pt x="0" y="0"/>
                </a:moveTo>
                <a:lnTo>
                  <a:pt x="9506744" y="0"/>
                </a:lnTo>
                <a:lnTo>
                  <a:pt x="9506744" y="3756961"/>
                </a:lnTo>
                <a:lnTo>
                  <a:pt x="0" y="3756961"/>
                </a:lnTo>
                <a:lnTo>
                  <a:pt x="0" y="0"/>
                </a:lnTo>
                <a:close/>
              </a:path>
            </a:pathLst>
          </a:custGeom>
          <a:blipFill>
            <a:blip r:embed="rId2"/>
            <a:stretch>
              <a:fillRect l="0" t="0" r="0" b="0"/>
            </a:stretch>
          </a:blipFill>
        </p:spPr>
      </p:sp>
      <p:sp>
        <p:nvSpPr>
          <p:cNvPr name="TextBox 4" id="4"/>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Interpolasyon Teknikleri ve Sınırlamaları</a:t>
            </a:r>
          </a:p>
        </p:txBody>
      </p:sp>
      <p:sp>
        <p:nvSpPr>
          <p:cNvPr name="TextBox 5" id="5"/>
          <p:cNvSpPr txBox="true"/>
          <p:nvPr/>
        </p:nvSpPr>
        <p:spPr>
          <a:xfrm rot="0">
            <a:off x="1028700" y="2341037"/>
            <a:ext cx="704094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3. Lanczos Interpolasyonu</a:t>
            </a:r>
          </a:p>
        </p:txBody>
      </p:sp>
      <p:sp>
        <p:nvSpPr>
          <p:cNvPr name="TextBox 6" id="6"/>
          <p:cNvSpPr txBox="true"/>
          <p:nvPr/>
        </p:nvSpPr>
        <p:spPr>
          <a:xfrm rot="0">
            <a:off x="1028700" y="2872740"/>
            <a:ext cx="16230600" cy="2727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Lanczos interpolasyonu, sinc fonksiyonu temel alınarak yapılır ve genellikle yüksek kaliteli sonuçlar verir.</a:t>
            </a:r>
          </a:p>
          <a:p>
            <a:pPr algn="just">
              <a:lnSpc>
                <a:spcPts val="3600"/>
              </a:lnSpc>
            </a:pPr>
          </a:p>
          <a:p>
            <a:pPr algn="just">
              <a:lnSpc>
                <a:spcPts val="3600"/>
              </a:lnSpc>
            </a:pPr>
            <a:r>
              <a:rPr lang="en-US" sz="2400">
                <a:solidFill>
                  <a:srgbClr val="000000"/>
                </a:solidFill>
                <a:latin typeface="Aileron Bold"/>
              </a:rPr>
              <a:t>Sınırlamaları;</a:t>
            </a:r>
          </a:p>
          <a:p>
            <a:pPr algn="just" marL="518160" indent="-259080" lvl="1">
              <a:lnSpc>
                <a:spcPts val="3600"/>
              </a:lnSpc>
              <a:buFont typeface="Arial"/>
              <a:buChar char="•"/>
            </a:pPr>
            <a:r>
              <a:rPr lang="en-US" sz="2400">
                <a:solidFill>
                  <a:srgbClr val="000000"/>
                </a:solidFill>
                <a:latin typeface="Aileron Bold"/>
              </a:rPr>
              <a:t>Hesaplama Maliyeti: </a:t>
            </a:r>
            <a:r>
              <a:rPr lang="en-US" sz="2400">
                <a:solidFill>
                  <a:srgbClr val="000000"/>
                </a:solidFill>
                <a:latin typeface="Aileron"/>
              </a:rPr>
              <a:t>Çok hesaplama yoğun bir yöntemdir.</a:t>
            </a:r>
          </a:p>
          <a:p>
            <a:pPr algn="just" marL="518160" indent="-259080" lvl="1">
              <a:lnSpc>
                <a:spcPts val="3600"/>
              </a:lnSpc>
              <a:buFont typeface="Arial"/>
              <a:buChar char="•"/>
            </a:pPr>
            <a:r>
              <a:rPr lang="en-US" sz="2400">
                <a:solidFill>
                  <a:srgbClr val="000000"/>
                </a:solidFill>
                <a:latin typeface="Aileron Bold"/>
              </a:rPr>
              <a:t>Artefaktlar:</a:t>
            </a:r>
            <a:r>
              <a:rPr lang="en-US" sz="2400">
                <a:solidFill>
                  <a:srgbClr val="000000"/>
                </a:solidFill>
                <a:latin typeface="Aileron"/>
              </a:rPr>
              <a:t> Kenar bölgelerinde artefaktlar ve halkalanma efektleri oluşabilir.</a:t>
            </a:r>
          </a:p>
          <a:p>
            <a:pPr algn="just" marL="518160" indent="-259080" lvl="1">
              <a:lnSpc>
                <a:spcPts val="3600"/>
              </a:lnSpc>
              <a:buFont typeface="Arial"/>
              <a:buChar char="•"/>
            </a:pPr>
            <a:r>
              <a:rPr lang="en-US" sz="2400">
                <a:solidFill>
                  <a:srgbClr val="000000"/>
                </a:solidFill>
                <a:latin typeface="Aileron Bold"/>
              </a:rPr>
              <a:t>Detay Eksikliği: </a:t>
            </a:r>
            <a:r>
              <a:rPr lang="en-US" sz="2400">
                <a:solidFill>
                  <a:srgbClr val="000000"/>
                </a:solidFill>
                <a:latin typeface="Aileron"/>
              </a:rPr>
              <a:t>İnce detayların ve dokuların yeterince iyi yeniden üretilmesi konusunda sınırlıdır.</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Neden Derin Öğrenme?</a:t>
            </a:r>
          </a:p>
        </p:txBody>
      </p:sp>
      <p:sp>
        <p:nvSpPr>
          <p:cNvPr name="TextBox 4" id="4"/>
          <p:cNvSpPr txBox="true"/>
          <p:nvPr/>
        </p:nvSpPr>
        <p:spPr>
          <a:xfrm rot="0">
            <a:off x="1028700" y="2350562"/>
            <a:ext cx="704094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1. Daha İyi Detay ve Kenar Üretimi</a:t>
            </a:r>
          </a:p>
        </p:txBody>
      </p:sp>
      <p:sp>
        <p:nvSpPr>
          <p:cNvPr name="TextBox 5" id="5"/>
          <p:cNvSpPr txBox="true"/>
          <p:nvPr/>
        </p:nvSpPr>
        <p:spPr>
          <a:xfrm rot="0">
            <a:off x="1028700" y="2872740"/>
            <a:ext cx="16230600" cy="22707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Detayların Öğrenilmesi: </a:t>
            </a:r>
            <a:r>
              <a:rPr lang="en-US" sz="2400">
                <a:solidFill>
                  <a:srgbClr val="000000"/>
                </a:solidFill>
                <a:latin typeface="Aileron"/>
              </a:rPr>
              <a:t>Derin öğrenme yöntemleri, büyük veri kümelerinden öğrenerek yüksek çözünürlüklü görüntülerin detaylarını ve kenarlarını daha iyi yeniden üretebilir.</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Kenarlarda Netlik:</a:t>
            </a:r>
            <a:r>
              <a:rPr lang="en-US" sz="2400">
                <a:solidFill>
                  <a:srgbClr val="000000"/>
                </a:solidFill>
                <a:latin typeface="Aileron"/>
              </a:rPr>
              <a:t> Özellikle kenar bölgelerindeki netlik ve keskinlik, interpolasyon yöntemlerine göre çok daha iyidir.</a:t>
            </a:r>
          </a:p>
        </p:txBody>
      </p:sp>
      <p:sp>
        <p:nvSpPr>
          <p:cNvPr name="TextBox 6" id="6"/>
          <p:cNvSpPr txBox="true"/>
          <p:nvPr/>
        </p:nvSpPr>
        <p:spPr>
          <a:xfrm rot="0">
            <a:off x="1028700" y="5867400"/>
            <a:ext cx="7851375"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2. Adaptif ve Özelleştirilebilir:</a:t>
            </a:r>
          </a:p>
        </p:txBody>
      </p:sp>
      <p:sp>
        <p:nvSpPr>
          <p:cNvPr name="TextBox 7" id="7"/>
          <p:cNvSpPr txBox="true"/>
          <p:nvPr/>
        </p:nvSpPr>
        <p:spPr>
          <a:xfrm rot="0">
            <a:off x="1028700" y="6391275"/>
            <a:ext cx="16230600" cy="18135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Veriye Uygun Öğrenme:</a:t>
            </a:r>
            <a:r>
              <a:rPr lang="en-US" sz="2400">
                <a:solidFill>
                  <a:srgbClr val="000000"/>
                </a:solidFill>
                <a:latin typeface="Aileron"/>
              </a:rPr>
              <a:t> Derin öğrenme modelleri, belirli bir veri kümesine özgü özellikleri öğrenerek daha iyi performans gösterir.</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Kontrast ve Doku: </a:t>
            </a:r>
            <a:r>
              <a:rPr lang="en-US" sz="2400">
                <a:solidFill>
                  <a:srgbClr val="000000"/>
                </a:solidFill>
                <a:latin typeface="Aileron"/>
              </a:rPr>
              <a:t>Görüntülerin kontrastı ve dokusu daha gerçekçi bir şekilde yeniden oluşturulabilir.</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Neden Derin Öğrenme?</a:t>
            </a:r>
          </a:p>
        </p:txBody>
      </p:sp>
      <p:sp>
        <p:nvSpPr>
          <p:cNvPr name="TextBox 4" id="4"/>
          <p:cNvSpPr txBox="true"/>
          <p:nvPr/>
        </p:nvSpPr>
        <p:spPr>
          <a:xfrm rot="0">
            <a:off x="1028700" y="2350562"/>
            <a:ext cx="7040949"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3. Perceptual Kalite:</a:t>
            </a:r>
          </a:p>
        </p:txBody>
      </p:sp>
      <p:sp>
        <p:nvSpPr>
          <p:cNvPr name="TextBox 5" id="5"/>
          <p:cNvSpPr txBox="true"/>
          <p:nvPr/>
        </p:nvSpPr>
        <p:spPr>
          <a:xfrm rot="0">
            <a:off x="1028700" y="2872740"/>
            <a:ext cx="16230600" cy="22707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Algısal Kayıp Fonksiyonları: </a:t>
            </a:r>
            <a:r>
              <a:rPr lang="en-US" sz="2400">
                <a:solidFill>
                  <a:srgbClr val="000000"/>
                </a:solidFill>
                <a:latin typeface="Aileron"/>
              </a:rPr>
              <a:t>Derin öğrenme yöntemleri, insan algısına daha yakın kalite değerlendirme metrikleri kullanarak daha doğal ve görsel olarak tatmin edici sonuçlar üretir.</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GAN'lar ve Perceptual Loss: </a:t>
            </a:r>
            <a:r>
              <a:rPr lang="en-US" sz="2400">
                <a:solidFill>
                  <a:srgbClr val="000000"/>
                </a:solidFill>
                <a:latin typeface="Aileron"/>
              </a:rPr>
              <a:t>GAN tabanlı yaklaşımlar, algısal kayıp fonksiyonları ile eğitilerek daha yüksek kaliteli ve doğal görünen görüntüler oluşturabilir.</a:t>
            </a:r>
          </a:p>
        </p:txBody>
      </p:sp>
      <p:sp>
        <p:nvSpPr>
          <p:cNvPr name="TextBox 6" id="6"/>
          <p:cNvSpPr txBox="true"/>
          <p:nvPr/>
        </p:nvSpPr>
        <p:spPr>
          <a:xfrm rot="0">
            <a:off x="1028700" y="5867400"/>
            <a:ext cx="7851375" cy="361950"/>
          </a:xfrm>
          <a:prstGeom prst="rect">
            <a:avLst/>
          </a:prstGeom>
        </p:spPr>
        <p:txBody>
          <a:bodyPr anchor="t" rtlCol="false" tIns="0" lIns="0" bIns="0" rIns="0">
            <a:spAutoFit/>
          </a:bodyPr>
          <a:lstStyle/>
          <a:p>
            <a:pPr algn="l" marL="0" indent="0" lvl="0">
              <a:lnSpc>
                <a:spcPts val="2879"/>
              </a:lnSpc>
              <a:spcBef>
                <a:spcPct val="0"/>
              </a:spcBef>
            </a:pPr>
            <a:r>
              <a:rPr lang="en-US" sz="2400">
                <a:solidFill>
                  <a:srgbClr val="000000"/>
                </a:solidFill>
                <a:latin typeface="Aileron Bold"/>
              </a:rPr>
              <a:t>4. Çeşitli Özelliklerin Öğrenilmesi:</a:t>
            </a:r>
          </a:p>
        </p:txBody>
      </p:sp>
      <p:sp>
        <p:nvSpPr>
          <p:cNvPr name="TextBox 7" id="7"/>
          <p:cNvSpPr txBox="true"/>
          <p:nvPr/>
        </p:nvSpPr>
        <p:spPr>
          <a:xfrm rot="0">
            <a:off x="1028700" y="6391275"/>
            <a:ext cx="16230600" cy="2270760"/>
          </a:xfrm>
          <a:prstGeom prst="rect">
            <a:avLst/>
          </a:prstGeom>
        </p:spPr>
        <p:txBody>
          <a:bodyPr anchor="t" rtlCol="false" tIns="0" lIns="0" bIns="0" rIns="0">
            <a:spAutoFit/>
          </a:bodyPr>
          <a:lstStyle/>
          <a:p>
            <a:pPr algn="just" marL="518160" indent="-259080" lvl="1">
              <a:lnSpc>
                <a:spcPts val="3600"/>
              </a:lnSpc>
              <a:buFont typeface="Arial"/>
              <a:buChar char="•"/>
            </a:pPr>
            <a:r>
              <a:rPr lang="en-US" sz="2400">
                <a:solidFill>
                  <a:srgbClr val="000000"/>
                </a:solidFill>
                <a:latin typeface="Aileron Bold"/>
              </a:rPr>
              <a:t>Çoklu Ölçek ve Özellik Seviyeleri: </a:t>
            </a:r>
            <a:r>
              <a:rPr lang="en-US" sz="2400">
                <a:solidFill>
                  <a:srgbClr val="000000"/>
                </a:solidFill>
                <a:latin typeface="Aileron"/>
              </a:rPr>
              <a:t>Derin sinir ağları, görüntülerdeki farklı ölçeklerdeki özellikleri ve detayları öğrenebilir, bu da daha iyi bir genel performans sağlar.</a:t>
            </a:r>
          </a:p>
          <a:p>
            <a:pPr algn="just">
              <a:lnSpc>
                <a:spcPts val="3600"/>
              </a:lnSpc>
            </a:pPr>
          </a:p>
          <a:p>
            <a:pPr algn="just" marL="518160" indent="-259080" lvl="1">
              <a:lnSpc>
                <a:spcPts val="3600"/>
              </a:lnSpc>
              <a:buFont typeface="Arial"/>
              <a:buChar char="•"/>
            </a:pPr>
            <a:r>
              <a:rPr lang="en-US" sz="2400">
                <a:solidFill>
                  <a:srgbClr val="000000"/>
                </a:solidFill>
                <a:latin typeface="Aileron Bold"/>
              </a:rPr>
              <a:t>Konvolüsyonel Sinir Ağları (CNN): </a:t>
            </a:r>
            <a:r>
              <a:rPr lang="en-US" sz="2400">
                <a:solidFill>
                  <a:srgbClr val="000000"/>
                </a:solidFill>
                <a:latin typeface="Aileron"/>
              </a:rPr>
              <a:t>Özellikle CNN'ler, görüntülerin uzamsal ilişkilerini ve paternlerini öğrenerek daha üstün süper çözünürlük sonuçları elde eder.</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10104444"/>
            <a:ext cx="18288000" cy="182556"/>
          </a:xfrm>
          <a:prstGeom prst="rect">
            <a:avLst/>
          </a:prstGeom>
          <a:solidFill>
            <a:srgbClr val="F24300"/>
          </a:solidFill>
        </p:spPr>
      </p:sp>
      <p:sp>
        <p:nvSpPr>
          <p:cNvPr name="TextBox 3" id="3"/>
          <p:cNvSpPr txBox="true"/>
          <p:nvPr/>
        </p:nvSpPr>
        <p:spPr>
          <a:xfrm rot="0">
            <a:off x="1028700" y="1028700"/>
            <a:ext cx="9877441" cy="600075"/>
          </a:xfrm>
          <a:prstGeom prst="rect">
            <a:avLst/>
          </a:prstGeom>
        </p:spPr>
        <p:txBody>
          <a:bodyPr anchor="t" rtlCol="false" tIns="0" lIns="0" bIns="0" rIns="0">
            <a:spAutoFit/>
          </a:bodyPr>
          <a:lstStyle/>
          <a:p>
            <a:pPr algn="l" marL="0" indent="0" lvl="0">
              <a:lnSpc>
                <a:spcPts val="4799"/>
              </a:lnSpc>
              <a:spcBef>
                <a:spcPct val="0"/>
              </a:spcBef>
            </a:pPr>
            <a:r>
              <a:rPr lang="en-US" sz="3999">
                <a:solidFill>
                  <a:srgbClr val="000000"/>
                </a:solidFill>
                <a:latin typeface="Aileron Bold"/>
              </a:rPr>
              <a:t>ISR’da CNN Kullanımı</a:t>
            </a:r>
          </a:p>
        </p:txBody>
      </p:sp>
      <p:sp>
        <p:nvSpPr>
          <p:cNvPr name="TextBox 4" id="4"/>
          <p:cNvSpPr txBox="true"/>
          <p:nvPr/>
        </p:nvSpPr>
        <p:spPr>
          <a:xfrm rot="0">
            <a:off x="1028700" y="2341037"/>
            <a:ext cx="10934519" cy="466725"/>
          </a:xfrm>
          <a:prstGeom prst="rect">
            <a:avLst/>
          </a:prstGeom>
        </p:spPr>
        <p:txBody>
          <a:bodyPr anchor="t" rtlCol="false" tIns="0" lIns="0" bIns="0" rIns="0">
            <a:spAutoFit/>
          </a:bodyPr>
          <a:lstStyle/>
          <a:p>
            <a:pPr algn="l" marL="0" indent="0" lvl="0">
              <a:lnSpc>
                <a:spcPts val="3600"/>
              </a:lnSpc>
              <a:spcBef>
                <a:spcPct val="0"/>
              </a:spcBef>
            </a:pPr>
            <a:r>
              <a:rPr lang="en-US" sz="3000">
                <a:solidFill>
                  <a:srgbClr val="000000"/>
                </a:solidFill>
                <a:latin typeface="Aileron Bold"/>
              </a:rPr>
              <a:t>1. SRCNN (Super-Resolution Convolutional Neural Network)</a:t>
            </a:r>
          </a:p>
        </p:txBody>
      </p:sp>
      <p:sp>
        <p:nvSpPr>
          <p:cNvPr name="TextBox 5" id="5"/>
          <p:cNvSpPr txBox="true"/>
          <p:nvPr/>
        </p:nvSpPr>
        <p:spPr>
          <a:xfrm rot="0">
            <a:off x="1028700" y="3015589"/>
            <a:ext cx="16230600" cy="5013960"/>
          </a:xfrm>
          <a:prstGeom prst="rect">
            <a:avLst/>
          </a:prstGeom>
        </p:spPr>
        <p:txBody>
          <a:bodyPr anchor="t" rtlCol="false" tIns="0" lIns="0" bIns="0" rIns="0">
            <a:spAutoFit/>
          </a:bodyPr>
          <a:lstStyle/>
          <a:p>
            <a:pPr algn="just">
              <a:lnSpc>
                <a:spcPts val="3600"/>
              </a:lnSpc>
            </a:pPr>
            <a:r>
              <a:rPr lang="en-US" sz="2400">
                <a:solidFill>
                  <a:srgbClr val="000000"/>
                </a:solidFill>
                <a:latin typeface="Aileron"/>
              </a:rPr>
              <a:t>CNN'ler, ISR problemlerinde yüksek performans ve kalite sunan güçlü araçlardır. Özellikle SRCNN, VDSR ve EDSR gibi modeller, düşük çözünürlüklü görüntülerden yüksek çözünürlüklü görüntüler üretmek için derin öğrenme tekniklerini kullanarak üstün sonuçlar elde eder. Bu modeller, öğrenme süreci boyunca görüntülerin detaylarını ve paternlerini yakalayarak, interpolasyon yöntemlerine göre çok daha kaliteli ve net sonuçlar sağlar.</a:t>
            </a:r>
          </a:p>
          <a:p>
            <a:pPr algn="just">
              <a:lnSpc>
                <a:spcPts val="3600"/>
              </a:lnSpc>
            </a:pPr>
          </a:p>
          <a:p>
            <a:pPr algn="just">
              <a:lnSpc>
                <a:spcPts val="3600"/>
              </a:lnSpc>
            </a:pPr>
          </a:p>
          <a:p>
            <a:pPr algn="just">
              <a:lnSpc>
                <a:spcPts val="3600"/>
              </a:lnSpc>
            </a:pPr>
            <a:r>
              <a:rPr lang="en-US" sz="2400">
                <a:solidFill>
                  <a:srgbClr val="000000"/>
                </a:solidFill>
                <a:latin typeface="Aileron"/>
              </a:rPr>
              <a:t>SRCNN, ISR'da kullanılan en temel ve öncü CNN tabanlı modeldir. Bu modelin temel prensipleri şunlardır:</a:t>
            </a:r>
          </a:p>
          <a:p>
            <a:pPr algn="just">
              <a:lnSpc>
                <a:spcPts val="3600"/>
              </a:lnSpc>
            </a:pPr>
          </a:p>
          <a:p>
            <a:pPr algn="just">
              <a:lnSpc>
                <a:spcPts val="3600"/>
              </a:lnSpc>
            </a:pPr>
            <a:r>
              <a:rPr lang="en-US" sz="2400">
                <a:solidFill>
                  <a:srgbClr val="000000"/>
                </a:solidFill>
                <a:latin typeface="Aileron"/>
              </a:rPr>
              <a:t>    </a:t>
            </a:r>
            <a:r>
              <a:rPr lang="en-US" sz="2400">
                <a:solidFill>
                  <a:srgbClr val="000000"/>
                </a:solidFill>
                <a:latin typeface="Aileron Bold"/>
              </a:rPr>
              <a:t>1. Giriş: </a:t>
            </a:r>
            <a:r>
              <a:rPr lang="en-US" sz="2400">
                <a:solidFill>
                  <a:srgbClr val="000000"/>
                </a:solidFill>
                <a:latin typeface="Aileron"/>
              </a:rPr>
              <a:t>Düşük çözünürlüklü bir görüntü (LR image).</a:t>
            </a:r>
          </a:p>
          <a:p>
            <a:pPr algn="just">
              <a:lnSpc>
                <a:spcPts val="3600"/>
              </a:lnSpc>
            </a:pPr>
          </a:p>
          <a:p>
            <a:pPr algn="just">
              <a:lnSpc>
                <a:spcPts val="3600"/>
              </a:lnSpc>
            </a:pPr>
            <a:r>
              <a:rPr lang="en-US" sz="2400">
                <a:solidFill>
                  <a:srgbClr val="000000"/>
                </a:solidFill>
                <a:latin typeface="Aileron"/>
              </a:rPr>
              <a:t>    </a:t>
            </a:r>
            <a:r>
              <a:rPr lang="en-US" sz="2400">
                <a:solidFill>
                  <a:srgbClr val="000000"/>
                </a:solidFill>
                <a:latin typeface="Aileron Bold"/>
              </a:rPr>
              <a:t>2. Ön İşleme:</a:t>
            </a:r>
            <a:r>
              <a:rPr lang="en-US" sz="2400">
                <a:solidFill>
                  <a:srgbClr val="000000"/>
                </a:solidFill>
                <a:latin typeface="Aileron"/>
              </a:rPr>
              <a:t> Düşük çözünürlüklü görüntü, bicubic interpolasyon ile yüksek çözünürlüğe ölçeklendirilir.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DAGGJrd5Zro</dc:identifier>
  <dcterms:modified xsi:type="dcterms:W3CDTF">2011-08-01T06:04:30Z</dcterms:modified>
  <cp:revision>1</cp:revision>
  <dc:title>Turuncu Beyaz Modüler Soyut Strateji Sunumu İş Sunumu Kopyası</dc:title>
</cp:coreProperties>
</file>

<file path=docProps/thumbnail.jpeg>
</file>